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57" r:id="rId2"/>
    <p:sldId id="258" r:id="rId3"/>
    <p:sldId id="259" r:id="rId4"/>
    <p:sldId id="260" r:id="rId5"/>
    <p:sldId id="261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30" r:id="rId61"/>
    <p:sldId id="329" r:id="rId62"/>
    <p:sldId id="331" r:id="rId63"/>
    <p:sldId id="316" r:id="rId64"/>
    <p:sldId id="317" r:id="rId65"/>
    <p:sldId id="334" r:id="rId66"/>
    <p:sldId id="335" r:id="rId67"/>
    <p:sldId id="333" r:id="rId6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7D17A-E335-44E8-8616-B31881576D12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44F18-AEDE-4C70-8567-29E913ABAAA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528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スライド イメージ プレースホルダー 1">
            <a:extLst>
              <a:ext uri="{FF2B5EF4-FFF2-40B4-BE49-F238E27FC236}">
                <a16:creationId xmlns:a16="http://schemas.microsoft.com/office/drawing/2014/main" id="{1439FDAF-49DF-4F1A-8D6D-54A2022AB3E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9331" name="ノート プレースホルダー 2">
            <a:extLst>
              <a:ext uri="{FF2B5EF4-FFF2-40B4-BE49-F238E27FC236}">
                <a16:creationId xmlns:a16="http://schemas.microsoft.com/office/drawing/2014/main" id="{A93C8936-FAA6-4849-BAEE-80790FB7EF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kumimoji="1" lang="ja-JP" altLang="en-US"/>
          </a:p>
        </p:txBody>
      </p:sp>
      <p:sp>
        <p:nvSpPr>
          <p:cNvPr id="99332" name="スライド番号プレースホルダー 3">
            <a:extLst>
              <a:ext uri="{FF2B5EF4-FFF2-40B4-BE49-F238E27FC236}">
                <a16:creationId xmlns:a16="http://schemas.microsoft.com/office/drawing/2014/main" id="{BD4D7941-9CFB-4137-8784-4C101028FA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98E3C45-CBBA-4EDC-A742-50F582B0E3B9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9031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300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039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3588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259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200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092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0809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10055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10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149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5985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D02E5-DA1F-4D01-8A2D-3338EC0D1371}" type="datetimeFigureOut">
              <a:rPr kumimoji="1" lang="ja-JP" altLang="en-US" smtClean="0"/>
              <a:t>2017/7/3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B60EB-92AD-41A3-B190-911CAC46610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7650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hyperlink" Target="https://vimsky.com/wp-content/uploads/2015/05/gif.latex_10.gi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vimsky.com/wp-content/uploads/2015/05/gif.latex_12.gif" TargetMode="External"/><Relationship Id="rId2" Type="http://schemas.openxmlformats.org/officeDocument/2006/relationships/hyperlink" Target="https://vimsky.com/wp-content/uploads/2015/05/gif.latex_11.gi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机器学习算法解析与混搭实验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7645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タイトル 1">
            <a:extLst>
              <a:ext uri="{FF2B5EF4-FFF2-40B4-BE49-F238E27FC236}">
                <a16:creationId xmlns:a16="http://schemas.microsoft.com/office/drawing/2014/main" id="{E0DFCA4C-0EB2-4653-B46E-5512465B3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8307" name="コンテンツ プレースホルダー 2">
            <a:extLst>
              <a:ext uri="{FF2B5EF4-FFF2-40B4-BE49-F238E27FC236}">
                <a16:creationId xmlns:a16="http://schemas.microsoft.com/office/drawing/2014/main" id="{8BAB2519-24A5-4293-A6D5-B2D95D06D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ct val="0"/>
              </a:spcBef>
              <a:buNone/>
            </a:pPr>
            <a:r>
              <a:rPr lang="zh-CN" altLang="ja-JP" dirty="0">
                <a:latin typeface="Arial" panose="020B0604020202020204" pitchFamily="34" charset="0"/>
              </a:rPr>
              <a:t>特征装箱（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Binning</a:t>
            </a:r>
            <a:r>
              <a:rPr lang="zh-CN" altLang="ja-JP" dirty="0">
                <a:latin typeface="Arial" panose="020B0604020202020204" pitchFamily="34" charset="0"/>
              </a:rPr>
              <a:t>），决策树的构建过程就是对特征的取值不断进行划分的过程，对于离散的特征，如果有 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M </a:t>
            </a:r>
            <a:r>
              <a:rPr lang="zh-CN" altLang="ja-JP" dirty="0">
                <a:latin typeface="Arial" panose="020B0604020202020204" pitchFamily="34" charset="0"/>
              </a:rPr>
              <a:t>个值，最多  </a:t>
            </a:r>
            <a:br>
              <a:rPr lang="zh-CN" altLang="ja-JP" dirty="0">
                <a:latin typeface="Arial" panose="020B0604020202020204" pitchFamily="34" charset="0"/>
              </a:rPr>
            </a:br>
            <a:r>
              <a:rPr lang="zh-CN" altLang="ja-JP" dirty="0">
                <a:latin typeface="Arial" panose="020B0604020202020204" pitchFamily="34" charset="0"/>
              </a:rPr>
              <a:t>个划分，如果值是有序的，那么就最多 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M-1 </a:t>
            </a:r>
            <a:r>
              <a:rPr lang="zh-CN" altLang="ja-JP" dirty="0">
                <a:latin typeface="Arial" panose="020B0604020202020204" pitchFamily="34" charset="0"/>
              </a:rPr>
              <a:t>个划分。比如年龄特征，有老，中，少 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3 </a:t>
            </a:r>
            <a:r>
              <a:rPr lang="zh-CN" altLang="ja-JP" dirty="0">
                <a:latin typeface="Arial" panose="020B0604020202020204" pitchFamily="34" charset="0"/>
              </a:rPr>
              <a:t>个值，如果无序有  </a:t>
            </a:r>
            <a:br>
              <a:rPr lang="zh-CN" altLang="ja-JP" dirty="0">
                <a:latin typeface="Arial" panose="020B0604020202020204" pitchFamily="34" charset="0"/>
              </a:rPr>
            </a:br>
            <a:r>
              <a:rPr lang="zh-CN" altLang="ja-JP" dirty="0">
                <a:latin typeface="Arial" panose="020B0604020202020204" pitchFamily="34" charset="0"/>
              </a:rPr>
              <a:t>个，即 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3 </a:t>
            </a:r>
            <a:r>
              <a:rPr lang="zh-CN" altLang="ja-JP" dirty="0">
                <a:latin typeface="Arial" panose="020B0604020202020204" pitchFamily="34" charset="0"/>
              </a:rPr>
              <a:t>种划分：老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zh-CN" altLang="ja-JP" dirty="0">
                <a:latin typeface="Arial" panose="020B0604020202020204" pitchFamily="34" charset="0"/>
              </a:rPr>
              <a:t>中，少；老，中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zh-CN" altLang="ja-JP" dirty="0">
                <a:latin typeface="Arial" panose="020B0604020202020204" pitchFamily="34" charset="0"/>
              </a:rPr>
              <a:t>少；老，少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zh-CN" altLang="ja-JP" dirty="0">
                <a:latin typeface="Arial" panose="020B0604020202020204" pitchFamily="34" charset="0"/>
              </a:rPr>
              <a:t>中；</a:t>
            </a:r>
            <a:endParaRPr kumimoji="1" lang="ja-JP" altLang="en-US" dirty="0"/>
          </a:p>
        </p:txBody>
      </p:sp>
      <p:sp>
        <p:nvSpPr>
          <p:cNvPr id="98308" name="Rectangle 7">
            <a:extLst>
              <a:ext uri="{FF2B5EF4-FFF2-40B4-BE49-F238E27FC236}">
                <a16:creationId xmlns:a16="http://schemas.microsoft.com/office/drawing/2014/main" id="{491DDD38-6E01-4377-B3CC-E6C4C6062A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925" y="-184150"/>
            <a:ext cx="1841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ja-JP" sz="1800">
              <a:latin typeface="Arial" panose="020B0604020202020204" pitchFamily="34" charset="0"/>
            </a:endParaRPr>
          </a:p>
        </p:txBody>
      </p:sp>
      <p:pic>
        <p:nvPicPr>
          <p:cNvPr id="98309" name="Picture 8" descr="http://www.ibm.com/developerworks/cn/opensource/os-cn-spark-random-forest/img04.png">
            <a:extLst>
              <a:ext uri="{FF2B5EF4-FFF2-40B4-BE49-F238E27FC236}">
                <a16:creationId xmlns:a16="http://schemas.microsoft.com/office/drawing/2014/main" id="{08541F03-AC0A-4058-BBBB-263EE0034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1475" y="-685800"/>
            <a:ext cx="6096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0" name="Picture 9" descr="http://www.ibm.com/developerworks/cn/opensource/os-cn-spark-random-forest/img04.png">
            <a:extLst>
              <a:ext uri="{FF2B5EF4-FFF2-40B4-BE49-F238E27FC236}">
                <a16:creationId xmlns:a16="http://schemas.microsoft.com/office/drawing/2014/main" id="{7A999CA9-3FB7-4698-85DD-7C82320DD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2997200"/>
            <a:ext cx="1150938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311" name="Picture 9" descr="http://www.ibm.com/developerworks/cn/opensource/os-cn-spark-random-forest/img04.png">
            <a:extLst>
              <a:ext uri="{FF2B5EF4-FFF2-40B4-BE49-F238E27FC236}">
                <a16:creationId xmlns:a16="http://schemas.microsoft.com/office/drawing/2014/main" id="{48A781DB-4033-4DAE-A5CD-864AF41F60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4560889"/>
            <a:ext cx="1150937" cy="541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8844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タイトル 1">
            <a:extLst>
              <a:ext uri="{FF2B5EF4-FFF2-40B4-BE49-F238E27FC236}">
                <a16:creationId xmlns:a16="http://schemas.microsoft.com/office/drawing/2014/main" id="{3A57A66D-213C-441B-8561-76F21A7B5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A17350-1393-411D-9AE8-D4C532E5C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spcBef>
                <a:spcPct val="0"/>
              </a:spcBef>
              <a:buNone/>
              <a:defRPr/>
            </a:pPr>
            <a:r>
              <a:rPr lang="zh-CN" altLang="ja-JP" dirty="0">
                <a:latin typeface="Arial" panose="020B0604020202020204" pitchFamily="34" charset="0"/>
              </a:rPr>
              <a:t>如果是有序的，即按老，中，少的序，那么只有 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m-1 </a:t>
            </a:r>
            <a:r>
              <a:rPr lang="zh-CN" altLang="ja-JP" dirty="0">
                <a:latin typeface="Arial" panose="020B0604020202020204" pitchFamily="34" charset="0"/>
              </a:rPr>
              <a:t>个，即 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2 </a:t>
            </a:r>
            <a:r>
              <a:rPr lang="zh-CN" altLang="ja-JP" dirty="0">
                <a:latin typeface="Arial" panose="020B0604020202020204" pitchFamily="34" charset="0"/>
              </a:rPr>
              <a:t>种划分，老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zh-CN" altLang="ja-JP" dirty="0">
                <a:latin typeface="Arial" panose="020B0604020202020204" pitchFamily="34" charset="0"/>
              </a:rPr>
              <a:t>中，少；老，中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|</a:t>
            </a:r>
            <a:r>
              <a:rPr lang="zh-CN" altLang="ja-JP" dirty="0">
                <a:latin typeface="Arial" panose="020B0604020202020204" pitchFamily="34" charset="0"/>
              </a:rPr>
              <a:t>少。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  <a:defRPr/>
            </a:pPr>
            <a:r>
              <a:rPr lang="zh-CN" altLang="ja-JP" dirty="0">
                <a:latin typeface="Arial" panose="020B0604020202020204" pitchFamily="34" charset="0"/>
              </a:rPr>
              <a:t>对于连续的特征，其实就是进行范围划分，而划分的点就是 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split</a:t>
            </a:r>
            <a:r>
              <a:rPr lang="zh-CN" altLang="ja-JP" dirty="0">
                <a:latin typeface="Arial" panose="020B0604020202020204" pitchFamily="34" charset="0"/>
              </a:rPr>
              <a:t>（切分点），划分出的区间就是 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bin</a:t>
            </a:r>
            <a:r>
              <a:rPr lang="zh-CN" altLang="ja-JP" dirty="0">
                <a:latin typeface="Arial" panose="020B0604020202020204" pitchFamily="34" charset="0"/>
              </a:rPr>
              <a:t>。</a:t>
            </a:r>
            <a:endParaRPr lang="en-US" altLang="zh-CN" dirty="0">
              <a:latin typeface="Arial" panose="020B0604020202020204" pitchFamily="34" charset="0"/>
            </a:endParaRPr>
          </a:p>
          <a:p>
            <a:pPr marL="0" indent="0" algn="ctr">
              <a:spcBef>
                <a:spcPct val="0"/>
              </a:spcBef>
              <a:buNone/>
              <a:defRPr/>
            </a:pPr>
            <a:r>
              <a:rPr lang="zh-CN" altLang="ja-JP" dirty="0">
                <a:latin typeface="Arial" panose="020B0604020202020204" pitchFamily="34" charset="0"/>
              </a:rPr>
              <a:t>对于连续特征，理论上 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split </a:t>
            </a:r>
            <a:r>
              <a:rPr lang="zh-CN" altLang="ja-JP" dirty="0">
                <a:latin typeface="Arial" panose="020B0604020202020204" pitchFamily="34" charset="0"/>
              </a:rPr>
              <a:t>是无数的，在分布环境下不可能取出所有的值，因此它采用的是（</a:t>
            </a:r>
            <a:r>
              <a:rPr lang="ja-JP" altLang="zh-CN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ja-JP" dirty="0">
                <a:latin typeface="Arial" panose="020B0604020202020204" pitchFamily="34" charset="0"/>
              </a:rPr>
              <a:t>）中的切点抽样统计方法。</a:t>
            </a:r>
            <a:endParaRPr kumimoji="1" lang="ja-JP" altLang="en-US" dirty="0"/>
          </a:p>
          <a:p>
            <a:pPr>
              <a:defRPr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4695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タイトル 1">
            <a:extLst>
              <a:ext uri="{FF2B5EF4-FFF2-40B4-BE49-F238E27FC236}">
                <a16:creationId xmlns:a16="http://schemas.microsoft.com/office/drawing/2014/main" id="{BEAC8A72-A183-480F-BB25-34F2E5686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结果</a:t>
            </a:r>
            <a:endParaRPr kumimoji="1" lang="ja-JP" altLang="en-US"/>
          </a:p>
        </p:txBody>
      </p:sp>
      <p:sp>
        <p:nvSpPr>
          <p:cNvPr id="101379" name="コンテンツ プレースホルダー 2">
            <a:extLst>
              <a:ext uri="{FF2B5EF4-FFF2-40B4-BE49-F238E27FC236}">
                <a16:creationId xmlns:a16="http://schemas.microsoft.com/office/drawing/2014/main" id="{694DD433-5B26-47C4-BD9B-CFB4CBE41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/>
              <a:t>14605.0  6293.0   9.0     0.0    0.0  2.0   420.0  </a:t>
            </a:r>
          </a:p>
          <a:p>
            <a:r>
              <a:rPr kumimoji="1" lang="en-US" altLang="ja-JP"/>
              <a:t>5776.0   21968.0  379.0   18.0   0.0  9.0   54.0   </a:t>
            </a:r>
          </a:p>
          <a:p>
            <a:r>
              <a:rPr kumimoji="1" lang="en-US" altLang="ja-JP"/>
              <a:t>0.0      456.0    2960.0  58.0   0.0  11.0  0.0    </a:t>
            </a:r>
          </a:p>
          <a:p>
            <a:r>
              <a:rPr kumimoji="1" lang="en-US" altLang="ja-JP"/>
              <a:t>0.0      0.0      160.0   111.0  0.0  0.0   0.0    </a:t>
            </a:r>
          </a:p>
          <a:p>
            <a:r>
              <a:rPr kumimoji="1" lang="en-US" altLang="ja-JP"/>
              <a:t>0.0      925.0    39.0    1.0    </a:t>
            </a:r>
            <a:r>
              <a:rPr kumimoji="1" lang="en-US" altLang="ja-JP">
                <a:solidFill>
                  <a:srgbClr val="FF0000"/>
                </a:solidFill>
              </a:rPr>
              <a:t>0.0</a:t>
            </a:r>
            <a:r>
              <a:rPr kumimoji="1" lang="en-US" altLang="ja-JP"/>
              <a:t>  0.0   0.0    </a:t>
            </a:r>
          </a:p>
          <a:p>
            <a:r>
              <a:rPr kumimoji="1" lang="en-US" altLang="ja-JP"/>
              <a:t>0.0      471.0    1163.0  26.0   0.0  49.0  0.0    </a:t>
            </a:r>
          </a:p>
          <a:p>
            <a:r>
              <a:rPr kumimoji="1" lang="en-US" altLang="ja-JP"/>
              <a:t>1122.0   21.0     0.0     0.0    0.0  0.0   934.0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2484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タイトル 1">
            <a:extLst>
              <a:ext uri="{FF2B5EF4-FFF2-40B4-BE49-F238E27FC236}">
                <a16:creationId xmlns:a16="http://schemas.microsoft.com/office/drawing/2014/main" id="{89A3A6C6-9358-4F6F-897D-41F4B2D27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2403" name="コンテンツ プレースホルダー 2">
            <a:extLst>
              <a:ext uri="{FF2B5EF4-FFF2-40B4-BE49-F238E27FC236}">
                <a16:creationId xmlns:a16="http://schemas.microsoft.com/office/drawing/2014/main" id="{1BCB3028-CEE1-49A7-A753-38591CEFC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/>
              <a:t>随机森林算法</a:t>
            </a:r>
          </a:p>
          <a:p>
            <a:r>
              <a:rPr lang="zh-CN" altLang="en-US"/>
              <a:t>由多个决策树构成的森林，算法分类结果由这些决策树投票得到，决策树在生成的过程当中分别在行方向和列方向上添加随机过程，行方向上构建决策树时采用放回抽样（</a:t>
            </a:r>
            <a:r>
              <a:rPr lang="en-US" altLang="zh-CN"/>
              <a:t>bootstraping</a:t>
            </a:r>
            <a:r>
              <a:rPr lang="zh-CN" altLang="en-US"/>
              <a:t>）得到训练数据，列方向上采用无放回随机抽样得到特征子集，并据此得到其最优切分点，这便是随机森林算法的基本原理。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934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タイトル 1">
            <a:extLst>
              <a:ext uri="{FF2B5EF4-FFF2-40B4-BE49-F238E27FC236}">
                <a16:creationId xmlns:a16="http://schemas.microsoft.com/office/drawing/2014/main" id="{97E4B7E0-436A-422E-A25D-B0AB5F44B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3427" name="コンテンツ プレースホルダー 2">
            <a:extLst>
              <a:ext uri="{FF2B5EF4-FFF2-40B4-BE49-F238E27FC236}">
                <a16:creationId xmlns:a16="http://schemas.microsoft.com/office/drawing/2014/main" id="{2B07D078-C316-40C9-A1C5-201CBAC558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随机森林是一个组合模型，内部仍然是基于决策树，同单一的决策树分类不同的是，随机森林通过多个决策树投票结果进行分类，算法不容易出现过度拟合问题。</a:t>
            </a:r>
          </a:p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99273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タイトル 1">
            <a:extLst>
              <a:ext uri="{FF2B5EF4-FFF2-40B4-BE49-F238E27FC236}">
                <a16:creationId xmlns:a16="http://schemas.microsoft.com/office/drawing/2014/main" id="{308A7B5E-E6A9-43C0-AC98-1834274A2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4451" name="コンテンツ プレースホルダー 2">
            <a:extLst>
              <a:ext uri="{FF2B5EF4-FFF2-40B4-BE49-F238E27FC236}">
                <a16:creationId xmlns:a16="http://schemas.microsoft.com/office/drawing/2014/main" id="{1B9112F7-A1E4-4085-8B88-1E6D65FEF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//</a:t>
            </a:r>
            <a:r>
              <a:rPr lang="zh-CN" altLang="en-US"/>
              <a:t>随机决策森林</a:t>
            </a:r>
          </a:p>
          <a:p>
            <a:r>
              <a:rPr lang="en-US" altLang="ja-JP"/>
              <a:t>         </a:t>
            </a:r>
            <a:r>
              <a:rPr lang="en-US" altLang="ja-JP" b="1"/>
              <a:t>val forest = RandomForest.trainClassifier(</a:t>
            </a:r>
          </a:p>
          <a:p>
            <a:r>
              <a:rPr lang="en-US" altLang="ja-JP"/>
              <a:t>         trainData, 7, Map(</a:t>
            </a:r>
            <a:r>
              <a:rPr lang="en-US" altLang="ja-JP" u="sng"/>
              <a:t>10 -&gt; 4, 11 -&gt; 40), 20,"auto", "entropy", 30, 300)</a:t>
            </a:r>
          </a:p>
          <a:p>
            <a:r>
              <a:rPr lang="en-US" altLang="ja-JP"/>
              <a:t>         </a:t>
            </a:r>
            <a:r>
              <a:rPr lang="en-US" altLang="ja-JP" b="1"/>
              <a:t>val metricsforest = getMetricsforest(forest, cvData);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8858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タイトル 1">
            <a:extLst>
              <a:ext uri="{FF2B5EF4-FFF2-40B4-BE49-F238E27FC236}">
                <a16:creationId xmlns:a16="http://schemas.microsoft.com/office/drawing/2014/main" id="{49D21E75-7F50-487B-9D8A-C45EB285D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5475" name="コンテンツ プレースホルダー 2">
            <a:extLst>
              <a:ext uri="{FF2B5EF4-FFF2-40B4-BE49-F238E27FC236}">
                <a16:creationId xmlns:a16="http://schemas.microsoft.com/office/drawing/2014/main" id="{C7562323-1D6E-446F-81D0-BAF902E16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20:20</a:t>
            </a:r>
            <a:r>
              <a:rPr lang="zh-CN" altLang="en-US"/>
              <a:t>棵决策树</a:t>
            </a:r>
            <a:endParaRPr lang="en-US" altLang="zh-CN"/>
          </a:p>
          <a:p>
            <a:r>
              <a:rPr lang="en-US" altLang="ja-JP"/>
              <a:t>“auto“:</a:t>
            </a:r>
            <a:r>
              <a:rPr lang="zh-CN" altLang="en-US"/>
              <a:t>特征决策树每层评估特征选择策略</a:t>
            </a:r>
            <a:r>
              <a:rPr lang="en-US" altLang="ja-JP"/>
              <a:t>,</a:t>
            </a:r>
            <a:r>
              <a:rPr lang="zh-CN" altLang="en-US"/>
              <a:t>随机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24113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本期讲座内容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AI</a:t>
            </a:r>
            <a:r>
              <a:rPr kumimoji="1" lang="zh-CN" altLang="en-US" dirty="0"/>
              <a:t>相关产业的发展状况概览</a:t>
            </a:r>
            <a:endParaRPr kumimoji="1" lang="en-US" altLang="zh-CN" dirty="0"/>
          </a:p>
          <a:p>
            <a:r>
              <a:rPr lang="zh-CN" altLang="en-US" dirty="0"/>
              <a:t>机器学习在</a:t>
            </a:r>
            <a:r>
              <a:rPr lang="en-US" altLang="zh-CN" dirty="0"/>
              <a:t>AI</a:t>
            </a:r>
            <a:r>
              <a:rPr lang="zh-CN" altLang="en-US" dirty="0"/>
              <a:t>发展中所处的位置</a:t>
            </a:r>
            <a:endParaRPr lang="en-US" altLang="zh-CN" dirty="0"/>
          </a:p>
          <a:p>
            <a:r>
              <a:rPr kumimoji="1" lang="zh-CN" altLang="en-US" dirty="0"/>
              <a:t>上期回顾</a:t>
            </a:r>
            <a:endParaRPr kumimoji="1" lang="en-US" altLang="zh-CN" dirty="0"/>
          </a:p>
          <a:p>
            <a:r>
              <a:rPr kumimoji="1" lang="en-US" altLang="ja-JP" dirty="0"/>
              <a:t>ALS-WR</a:t>
            </a:r>
            <a:r>
              <a:rPr kumimoji="1" lang="zh-CN" altLang="en-US"/>
              <a:t>算法解析与应用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942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机器学习所处的位置</a:t>
            </a:r>
            <a:r>
              <a:rPr kumimoji="1" lang="en-US" altLang="zh-CN" dirty="0"/>
              <a:t>-AI</a:t>
            </a:r>
            <a:r>
              <a:rPr kumimoji="1" lang="zh-CN" altLang="en-US" dirty="0"/>
              <a:t>相关发展状况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235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405" y="1825625"/>
            <a:ext cx="663518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73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讲座内容</a:t>
            </a:r>
            <a:r>
              <a:rPr lang="zh-CN" altLang="en-US" dirty="0"/>
              <a:t>的设计</a:t>
            </a:r>
            <a:r>
              <a:rPr kumimoji="1" lang="zh-CN" altLang="en-US" dirty="0"/>
              <a:t>思路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第二期，第三期</a:t>
            </a:r>
            <a:r>
              <a:rPr kumimoji="1" lang="en-US" altLang="zh-CN" dirty="0"/>
              <a:t>:</a:t>
            </a:r>
            <a:r>
              <a:rPr kumimoji="1" lang="zh-CN" altLang="en-US" dirty="0"/>
              <a:t>两种算法的解析与应用</a:t>
            </a:r>
            <a:endParaRPr kumimoji="1" lang="en-US" altLang="zh-CN" dirty="0"/>
          </a:p>
          <a:p>
            <a:r>
              <a:rPr lang="zh-CN" altLang="en-US" dirty="0"/>
              <a:t>第四期</a:t>
            </a:r>
            <a:r>
              <a:rPr lang="en-US" altLang="zh-CN" dirty="0"/>
              <a:t>:</a:t>
            </a:r>
            <a:r>
              <a:rPr lang="zh-CN" altLang="en-US" dirty="0"/>
              <a:t>推荐系统的搭建与效果评测</a:t>
            </a:r>
            <a:endParaRPr lang="en-US" altLang="zh-CN" dirty="0"/>
          </a:p>
          <a:p>
            <a:r>
              <a:rPr lang="zh-CN" altLang="en-US" dirty="0"/>
              <a:t>第五期</a:t>
            </a:r>
            <a:r>
              <a:rPr lang="en-US" altLang="zh-CN" dirty="0"/>
              <a:t>:</a:t>
            </a:r>
            <a:r>
              <a:rPr lang="zh-CN" altLang="en-US" dirty="0"/>
              <a:t>算法混搭实验</a:t>
            </a:r>
            <a:endParaRPr lang="en-US" altLang="zh-CN" dirty="0"/>
          </a:p>
          <a:p>
            <a:r>
              <a:rPr lang="zh-CN" altLang="en-US" dirty="0"/>
              <a:t>第六期</a:t>
            </a:r>
            <a:r>
              <a:rPr lang="en-US" altLang="zh-CN" dirty="0"/>
              <a:t>:IOT</a:t>
            </a:r>
            <a:r>
              <a:rPr lang="zh-CN" altLang="en-US" dirty="0"/>
              <a:t>项目架构实例</a:t>
            </a:r>
            <a:r>
              <a:rPr lang="en-US" altLang="zh-CN" dirty="0"/>
              <a:t>(</a:t>
            </a:r>
            <a:r>
              <a:rPr lang="zh-CN" altLang="en-US" dirty="0"/>
              <a:t>预测算法的比较与改进</a:t>
            </a:r>
            <a:r>
              <a:rPr lang="en-US" altLang="zh-CN" dirty="0"/>
              <a:t>)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17327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9100" y="1825625"/>
            <a:ext cx="6121423" cy="4462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057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2600" y="1825625"/>
            <a:ext cx="5686353" cy="473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82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3598" y="107661"/>
            <a:ext cx="7065819" cy="635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679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120" y="1825625"/>
            <a:ext cx="70817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044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5187" y="1825625"/>
            <a:ext cx="61216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145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9160" y="1825625"/>
            <a:ext cx="553367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900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3375" y="1825625"/>
            <a:ext cx="5625249" cy="4351338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6456219" y="5500255"/>
            <a:ext cx="720436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角丸四角形吹き出し 4"/>
          <p:cNvSpPr/>
          <p:nvPr/>
        </p:nvSpPr>
        <p:spPr>
          <a:xfrm>
            <a:off x="9379678" y="4059382"/>
            <a:ext cx="2188867" cy="1136073"/>
          </a:xfrm>
          <a:prstGeom prst="wedgeRoundRectCallout">
            <a:avLst>
              <a:gd name="adj1" fmla="val -143351"/>
              <a:gd name="adj2" fmla="val 81126"/>
              <a:gd name="adj3" fmla="val 16667"/>
            </a:avLst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以</a:t>
            </a:r>
            <a:r>
              <a:rPr lang="en-US" altLang="zh-CN" dirty="0">
                <a:solidFill>
                  <a:schemeClr val="tx1"/>
                </a:solidFill>
              </a:rPr>
              <a:t>Pepper</a:t>
            </a:r>
            <a:r>
              <a:rPr lang="zh-CN" altLang="en-US" dirty="0">
                <a:solidFill>
                  <a:schemeClr val="tx1"/>
                </a:solidFill>
              </a:rPr>
              <a:t>为实验对象，进行一对一老年监护（营养）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0194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2919" y="1825625"/>
            <a:ext cx="6666964" cy="479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134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2783" y="1825624"/>
            <a:ext cx="6207270" cy="492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629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34145" y="1967706"/>
            <a:ext cx="5328805" cy="4780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51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讲座的目的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交流</a:t>
            </a:r>
            <a:r>
              <a:rPr lang="en-US" altLang="zh-CN" dirty="0"/>
              <a:t>-</a:t>
            </a:r>
            <a:r>
              <a:rPr lang="zh-CN" altLang="en-US" dirty="0"/>
              <a:t>整合已有知识，发现没有涉及到的点</a:t>
            </a:r>
            <a:endParaRPr lang="en-US" altLang="zh-CN" dirty="0"/>
          </a:p>
          <a:p>
            <a:r>
              <a:rPr lang="zh-CN" altLang="en-US" dirty="0"/>
              <a:t>公司</a:t>
            </a:r>
            <a:r>
              <a:rPr lang="en-US" altLang="zh-CN" dirty="0"/>
              <a:t>IOT</a:t>
            </a:r>
            <a:r>
              <a:rPr lang="zh-CN" altLang="en-US" dirty="0"/>
              <a:t>项目的前期准备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405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836" y="2029618"/>
            <a:ext cx="5118389" cy="462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63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6545" y="1977231"/>
            <a:ext cx="5119255" cy="468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759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927" y="1825625"/>
            <a:ext cx="6248199" cy="481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123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6098" y="1825625"/>
            <a:ext cx="64598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0653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常见问题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-</a:t>
            </a:r>
            <a:r>
              <a:rPr lang="en-US" altLang="ja-JP" dirty="0"/>
              <a:t>“</a:t>
            </a:r>
            <a:r>
              <a:rPr lang="zh-CN" altLang="en-US" dirty="0"/>
              <a:t>怎么搞机器学习的人都说自己搞</a:t>
            </a:r>
            <a:r>
              <a:rPr lang="en-US" altLang="zh-CN" dirty="0"/>
              <a:t>AI</a:t>
            </a:r>
            <a:r>
              <a:rPr lang="zh-CN" altLang="en-US" dirty="0"/>
              <a:t>了？</a:t>
            </a:r>
            <a:r>
              <a:rPr lang="en-US" altLang="ja-JP" dirty="0"/>
              <a:t>”</a:t>
            </a:r>
          </a:p>
          <a:p>
            <a:r>
              <a:rPr lang="zh-CN" altLang="en-US" dirty="0"/>
              <a:t>数字化</a:t>
            </a:r>
            <a:r>
              <a:rPr lang="ja-JP" altLang="en-US" dirty="0"/>
              <a:t>⇒</a:t>
            </a:r>
            <a:r>
              <a:rPr lang="zh-CN" altLang="en-US" dirty="0"/>
              <a:t>数据</a:t>
            </a:r>
            <a:r>
              <a:rPr lang="ja-JP" altLang="en-US" dirty="0"/>
              <a:t>⇒</a:t>
            </a:r>
            <a:r>
              <a:rPr lang="zh-CN" altLang="en-US" dirty="0"/>
              <a:t>自动化和对未来的预测</a:t>
            </a:r>
            <a:r>
              <a:rPr lang="ja-JP" altLang="en-US" dirty="0"/>
              <a:t>⇒</a:t>
            </a:r>
            <a:r>
              <a:rPr lang="zh-CN" altLang="en-US" dirty="0"/>
              <a:t>更多“智能”的方面展现了出来</a:t>
            </a:r>
            <a:endParaRPr lang="en-US" altLang="zh-CN" dirty="0"/>
          </a:p>
          <a:p>
            <a:r>
              <a:rPr lang="zh-CN" altLang="en-US" dirty="0"/>
              <a:t>于是我们将“数据科学”这样的术语改为“人工智能”。事实上这二者之间并没有什么明显的差别</a:t>
            </a:r>
            <a:endParaRPr lang="en-US" altLang="zh-CN" dirty="0"/>
          </a:p>
          <a:p>
            <a:r>
              <a:rPr lang="zh-CN" altLang="en-US" b="1" dirty="0"/>
              <a:t>从数据中学习的</a:t>
            </a:r>
            <a:r>
              <a:rPr lang="en-US" altLang="zh-CN" b="1" dirty="0"/>
              <a:t>AI</a:t>
            </a:r>
            <a:r>
              <a:rPr lang="zh-CN" altLang="en-US" b="1" dirty="0"/>
              <a:t>叫做机器学习（</a:t>
            </a:r>
            <a:r>
              <a:rPr lang="en-US" altLang="zh-CN" b="1" dirty="0"/>
              <a:t>Machine Learning</a:t>
            </a:r>
            <a:r>
              <a:rPr lang="zh-CN" altLang="en-US" b="1" dirty="0"/>
              <a:t>）</a:t>
            </a:r>
            <a:r>
              <a:rPr lang="ja-JP" altLang="en-US" b="1" dirty="0" err="1"/>
              <a:t>ー</a:t>
            </a:r>
            <a:r>
              <a:rPr lang="zh-CN" altLang="en-US" b="1" dirty="0"/>
              <a:t>弱人工智能之</a:t>
            </a:r>
            <a:r>
              <a:rPr lang="ja-JP" altLang="en-US" b="1" dirty="0"/>
              <a:t>“</a:t>
            </a:r>
            <a:r>
              <a:rPr lang="zh-CN" altLang="en-US" b="1" dirty="0"/>
              <a:t>笨拙式学习</a:t>
            </a:r>
            <a:r>
              <a:rPr lang="ja-JP" altLang="en-US" b="1" dirty="0"/>
              <a:t>”</a:t>
            </a:r>
            <a:endParaRPr lang="zh-CN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500112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-</a:t>
            </a:r>
            <a:r>
              <a:rPr lang="en-US" altLang="ja-JP" dirty="0"/>
              <a:t>“</a:t>
            </a:r>
            <a:r>
              <a:rPr lang="zh-CN" altLang="en-US" dirty="0"/>
              <a:t>转</a:t>
            </a:r>
            <a:r>
              <a:rPr lang="en-US" altLang="ja-JP" dirty="0"/>
              <a:t>AI</a:t>
            </a:r>
            <a:r>
              <a:rPr lang="zh-CN" altLang="en-US" dirty="0"/>
              <a:t>的话，传统软件开发设计者最容易上手的是什么？</a:t>
            </a:r>
            <a:r>
              <a:rPr lang="en-US" altLang="ja-JP" dirty="0"/>
              <a:t>”</a:t>
            </a:r>
            <a:endParaRPr kumimoji="1" lang="en-US" altLang="ja-JP" dirty="0"/>
          </a:p>
          <a:p>
            <a:r>
              <a:rPr kumimoji="1" lang="en-US" altLang="ja-JP" dirty="0"/>
              <a:t>AI</a:t>
            </a:r>
            <a:r>
              <a:rPr kumimoji="1" lang="zh-CN" altLang="en-US" dirty="0"/>
              <a:t>的几个领域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	1</a:t>
            </a:r>
            <a:r>
              <a:rPr lang="zh-CN" altLang="en-US" dirty="0"/>
              <a:t>）产业机器人</a:t>
            </a:r>
            <a:endParaRPr lang="en-US" altLang="zh-CN" dirty="0"/>
          </a:p>
          <a:p>
            <a:pPr marL="0" indent="0">
              <a:buNone/>
            </a:pPr>
            <a:r>
              <a:rPr kumimoji="1" lang="en-US" altLang="ja-JP" dirty="0"/>
              <a:t>	2)</a:t>
            </a:r>
            <a:r>
              <a:rPr kumimoji="1" lang="zh-CN" altLang="en-US" dirty="0"/>
              <a:t>仿生</a:t>
            </a:r>
            <a:r>
              <a:rPr kumimoji="1" lang="en-US" altLang="zh-CN" dirty="0"/>
              <a:t>-</a:t>
            </a:r>
            <a:r>
              <a:rPr kumimoji="1" lang="zh-CN" altLang="en-US" dirty="0"/>
              <a:t>人造皮肤</a:t>
            </a:r>
            <a:r>
              <a:rPr kumimoji="1" lang="ja-JP" altLang="en-US" dirty="0" err="1"/>
              <a:t>、</a:t>
            </a:r>
            <a:r>
              <a:rPr kumimoji="1" lang="zh-CN" altLang="en-US" dirty="0"/>
              <a:t>口腔，机械手臂，自动行走，视觉识别（光学成像与采集技术部分）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ja-JP" dirty="0"/>
              <a:t>	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3090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ja-JP" dirty="0"/>
              <a:t>	3)</a:t>
            </a:r>
            <a:r>
              <a:rPr lang="zh-CN" altLang="en-US" dirty="0"/>
              <a:t>算法应用层</a:t>
            </a:r>
            <a:r>
              <a:rPr lang="en-US" altLang="zh-CN" dirty="0"/>
              <a:t>-</a:t>
            </a:r>
            <a:r>
              <a:rPr lang="zh-CN" altLang="en-US" dirty="0"/>
              <a:t>机器学习所处位置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   图形图像</a:t>
            </a:r>
            <a:r>
              <a:rPr lang="en-US" altLang="zh-CN" dirty="0"/>
              <a:t>-</a:t>
            </a:r>
            <a:r>
              <a:rPr lang="zh-CN" altLang="en-US" dirty="0"/>
              <a:t>基于视觉识别基础之上的算法应用，例如</a:t>
            </a:r>
            <a:r>
              <a:rPr lang="en-US" altLang="zh-CN" dirty="0"/>
              <a:t>CNN</a:t>
            </a:r>
          </a:p>
          <a:p>
            <a:pPr marL="0" indent="0">
              <a:buNone/>
            </a:pPr>
            <a:r>
              <a:rPr lang="en-US" altLang="ja-JP" dirty="0"/>
              <a:t>	</a:t>
            </a:r>
            <a:r>
              <a:rPr lang="zh-CN" altLang="en-US" dirty="0"/>
              <a:t>   语义分析，</a:t>
            </a:r>
            <a:r>
              <a:rPr lang="en-US" altLang="zh-CN" dirty="0"/>
              <a:t>IOT</a:t>
            </a:r>
            <a:r>
              <a:rPr lang="zh-CN" altLang="en-US" dirty="0"/>
              <a:t>实时监控预测，企划，辅助医疗方案，个人行为分析，信用度评估</a:t>
            </a:r>
            <a:r>
              <a:rPr lang="en-US" altLang="zh-CN" dirty="0"/>
              <a:t>,</a:t>
            </a:r>
            <a:r>
              <a:rPr lang="zh-CN" altLang="en-US" dirty="0"/>
              <a:t>精准推送，个人定制等等</a:t>
            </a:r>
            <a:endParaRPr lang="ja-JP" altLang="en-US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20444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-</a:t>
            </a:r>
            <a:r>
              <a:rPr lang="en-US" altLang="ja-JP" dirty="0"/>
              <a:t>“</a:t>
            </a:r>
            <a:r>
              <a:rPr lang="zh-CN" altLang="en-US" dirty="0"/>
              <a:t>究竟如何研习算法，有必要剖析算法推导过程嘛？</a:t>
            </a:r>
            <a:r>
              <a:rPr lang="en-US" altLang="ja-JP" dirty="0"/>
              <a:t>”</a:t>
            </a:r>
          </a:p>
          <a:p>
            <a:r>
              <a:rPr lang="en-US" altLang="ja-JP" b="1" dirty="0"/>
              <a:t>《</a:t>
            </a:r>
            <a:r>
              <a:rPr lang="en-US" altLang="zh-CN" b="1" dirty="0"/>
              <a:t>20</a:t>
            </a:r>
            <a:r>
              <a:rPr lang="zh-CN" altLang="en-US" b="1" dirty="0"/>
              <a:t>万、</a:t>
            </a:r>
            <a:r>
              <a:rPr lang="en-US" altLang="zh-CN" b="1" dirty="0"/>
              <a:t>50</a:t>
            </a:r>
            <a:r>
              <a:rPr lang="zh-CN" altLang="en-US" b="1" dirty="0"/>
              <a:t>万、</a:t>
            </a:r>
            <a:r>
              <a:rPr lang="en-US" altLang="zh-CN" b="1" dirty="0"/>
              <a:t>100</a:t>
            </a:r>
            <a:r>
              <a:rPr lang="zh-CN" altLang="en-US" b="1" dirty="0"/>
              <a:t>万的算法工程师，到底有什么区别？</a:t>
            </a:r>
            <a:r>
              <a:rPr lang="en-US" altLang="ja-JP" b="1" dirty="0"/>
              <a:t>》</a:t>
            </a:r>
            <a:r>
              <a:rPr lang="en-US" altLang="zh-CN" b="1" dirty="0"/>
              <a:t>http://mini.eastday.com/a/170525065418508.html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96214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第一层次</a:t>
            </a:r>
            <a:r>
              <a:rPr lang="en-US" altLang="ja-JP" dirty="0"/>
              <a:t>“Operating”</a:t>
            </a:r>
            <a:r>
              <a:rPr lang="ja-JP" altLang="en-US" dirty="0"/>
              <a:t>：会使用工具</a:t>
            </a:r>
            <a:r>
              <a:rPr lang="en-US" altLang="zh-CN" dirty="0"/>
              <a:t>-</a:t>
            </a:r>
            <a:r>
              <a:rPr lang="ja-JP" altLang="en-US" dirty="0"/>
              <a:t>“</a:t>
            </a:r>
            <a:r>
              <a:rPr lang="zh-CN" altLang="en-US" dirty="0"/>
              <a:t>暴力</a:t>
            </a:r>
            <a:r>
              <a:rPr lang="en-US" altLang="zh-CN" dirty="0"/>
              <a:t>loop</a:t>
            </a:r>
            <a:r>
              <a:rPr lang="ja-JP" altLang="en-US" dirty="0"/>
              <a:t>”</a:t>
            </a:r>
            <a:r>
              <a:rPr lang="zh-CN" altLang="en-US" dirty="0"/>
              <a:t>也不一定知道参数的意义</a:t>
            </a:r>
            <a:endParaRPr lang="en-US" altLang="ja-JP" dirty="0"/>
          </a:p>
          <a:p>
            <a:r>
              <a:rPr lang="ja-JP" altLang="en-US" dirty="0"/>
              <a:t>第二层次</a:t>
            </a:r>
            <a:r>
              <a:rPr lang="en-US" altLang="ja-JP" dirty="0"/>
              <a:t>“Optimization”</a:t>
            </a:r>
            <a:r>
              <a:rPr lang="ja-JP" altLang="en-US" dirty="0"/>
              <a:t>：</a:t>
            </a:r>
            <a:r>
              <a:rPr lang="zh-CN" altLang="en-US" dirty="0"/>
              <a:t>拥有数据建模能力，</a:t>
            </a:r>
            <a:r>
              <a:rPr lang="ja-JP" altLang="en-US" dirty="0"/>
              <a:t>能改造模型</a:t>
            </a:r>
            <a:r>
              <a:rPr lang="en-US" altLang="zh-CN" dirty="0"/>
              <a:t>-</a:t>
            </a:r>
            <a:r>
              <a:rPr lang="zh-CN" altLang="en-US" dirty="0"/>
              <a:t>知道</a:t>
            </a:r>
            <a:r>
              <a:rPr lang="ja-JP" altLang="en-US" dirty="0"/>
              <a:t>“</a:t>
            </a:r>
            <a:r>
              <a:rPr lang="zh-CN" altLang="en-US" dirty="0"/>
              <a:t>暴力</a:t>
            </a:r>
            <a:r>
              <a:rPr lang="en-US" altLang="zh-CN" dirty="0"/>
              <a:t>loop</a:t>
            </a:r>
            <a:r>
              <a:rPr lang="ja-JP" altLang="en-US" dirty="0"/>
              <a:t>”</a:t>
            </a:r>
            <a:r>
              <a:rPr lang="zh-CN" altLang="en-US" dirty="0"/>
              <a:t>的原理，能够根据不同算法的特定场景，修改计算架构，多算法混合修订参数意义</a:t>
            </a:r>
            <a:endParaRPr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9646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第三层次</a:t>
            </a:r>
            <a:r>
              <a:rPr lang="en-US" altLang="ja-JP" dirty="0"/>
              <a:t>“Objective”</a:t>
            </a:r>
            <a:r>
              <a:rPr lang="ja-JP" altLang="en-US" dirty="0"/>
              <a:t>：擅定义问题</a:t>
            </a:r>
            <a:endParaRPr lang="en-US" altLang="ja-JP" dirty="0"/>
          </a:p>
          <a:p>
            <a:pPr marL="0" indent="0">
              <a:buNone/>
            </a:pPr>
            <a:r>
              <a:rPr lang="en-US" altLang="zh-CN" dirty="0"/>
              <a:t>	1)</a:t>
            </a:r>
            <a:r>
              <a:rPr lang="zh-CN" altLang="en-US" dirty="0"/>
              <a:t>根据问题方向，分析出可能的解决方案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2)</a:t>
            </a:r>
            <a:r>
              <a:rPr lang="zh-CN" altLang="en-US" dirty="0"/>
              <a:t>能够尝试不同算法的实现</a:t>
            </a:r>
            <a:r>
              <a:rPr lang="en-US" altLang="zh-CN" dirty="0"/>
              <a:t>-</a:t>
            </a:r>
            <a:r>
              <a:rPr lang="ja-JP" altLang="en-US" dirty="0"/>
              <a:t>“</a:t>
            </a:r>
            <a:r>
              <a:rPr lang="zh-CN" altLang="en-US" dirty="0"/>
              <a:t>根据构想从轮子开始造</a:t>
            </a:r>
            <a:r>
              <a:rPr lang="ja-JP" altLang="en-US" dirty="0"/>
              <a:t>－</a:t>
            </a:r>
            <a:r>
              <a:rPr lang="zh-CN" altLang="en-US" dirty="0"/>
              <a:t>写函   数</a:t>
            </a:r>
            <a:r>
              <a:rPr lang="ja-JP" altLang="en-US" dirty="0"/>
              <a:t>”</a:t>
            </a:r>
            <a:endParaRPr lang="en-US" altLang="ja-JP" dirty="0"/>
          </a:p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dirty="0"/>
              <a:t>	3)</a:t>
            </a:r>
            <a:r>
              <a:rPr lang="zh-CN" altLang="en-US" dirty="0"/>
              <a:t>懂得技术实现手段</a:t>
            </a:r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49676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22362"/>
            <a:ext cx="9144000" cy="516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888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-</a:t>
            </a:r>
            <a:r>
              <a:rPr lang="en-US" altLang="ja-JP" dirty="0"/>
              <a:t>“</a:t>
            </a:r>
            <a:r>
              <a:rPr lang="zh-CN" altLang="en-US" dirty="0"/>
              <a:t>需要数学知识吗？</a:t>
            </a:r>
            <a:r>
              <a:rPr lang="en-US" altLang="ja-JP" dirty="0"/>
              <a:t>”</a:t>
            </a:r>
          </a:p>
          <a:p>
            <a:r>
              <a:rPr lang="zh-CN" altLang="en-US" dirty="0"/>
              <a:t>逃不掉，绕不开，趁早下手掌握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en-US" altLang="ja-JP" dirty="0"/>
              <a:t>“</a:t>
            </a:r>
            <a:r>
              <a:rPr lang="zh-CN" altLang="en-US" dirty="0"/>
              <a:t>需要什么程度的数学能力？</a:t>
            </a:r>
            <a:r>
              <a:rPr lang="en-US" altLang="ja-JP" dirty="0"/>
              <a:t>”</a:t>
            </a:r>
          </a:p>
          <a:p>
            <a:r>
              <a:rPr kumimoji="1" lang="zh-CN" altLang="en-US" dirty="0"/>
              <a:t>大学数学知识，一般水平即可</a:t>
            </a:r>
            <a:endParaRPr kumimoji="1" lang="en-US" altLang="zh-CN" dirty="0"/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en-US" altLang="ja-JP" dirty="0"/>
              <a:t>“</a:t>
            </a:r>
            <a:r>
              <a:rPr lang="zh-CN" altLang="en-US" dirty="0"/>
              <a:t>经常遇到不知道的数学问题怎么解决？</a:t>
            </a:r>
            <a:r>
              <a:rPr lang="en-US" altLang="ja-JP" dirty="0"/>
              <a:t>”</a:t>
            </a:r>
          </a:p>
          <a:p>
            <a:r>
              <a:rPr lang="zh-CN" altLang="en-US" dirty="0"/>
              <a:t>针对性学习，不要花费太多时间，谋求完全掌握，达到能够看懂当前问题水平即可</a:t>
            </a:r>
            <a:endParaRPr lang="en-US" altLang="zh-CN" dirty="0"/>
          </a:p>
          <a:p>
            <a:pPr marL="0" indent="0">
              <a:buNone/>
            </a:pPr>
            <a:endParaRPr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07797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算法解析与实验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39518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CNN</a:t>
            </a:r>
            <a:r>
              <a:rPr kumimoji="1" lang="zh-CN" altLang="en-US" dirty="0"/>
              <a:t>回顾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卷积层的意义</a:t>
            </a:r>
            <a:endParaRPr kumimoji="1" lang="en-US" altLang="zh-CN" dirty="0"/>
          </a:p>
          <a:p>
            <a:r>
              <a:rPr lang="zh-CN" altLang="en-US" dirty="0"/>
              <a:t>池化层的意义</a:t>
            </a:r>
            <a:endParaRPr lang="en-US" altLang="zh-CN" dirty="0"/>
          </a:p>
          <a:p>
            <a:r>
              <a:rPr kumimoji="1" lang="zh-CN" altLang="en-US" dirty="0"/>
              <a:t>参数反馈调整解析</a:t>
            </a:r>
            <a:endParaRPr kumimoji="1" lang="en-US" altLang="zh-CN" dirty="0"/>
          </a:p>
          <a:p>
            <a:r>
              <a:rPr lang="zh-CN" altLang="en-US" dirty="0"/>
              <a:t>训练结果的表达</a:t>
            </a:r>
            <a:endParaRPr lang="en-US" altLang="zh-CN" dirty="0"/>
          </a:p>
          <a:p>
            <a:r>
              <a:rPr kumimoji="1" lang="zh-CN" altLang="en-US" dirty="0"/>
              <a:t>相同模式，不同大小的解决方法</a:t>
            </a:r>
            <a:endParaRPr kumimoji="1" lang="en-US" altLang="zh-CN" dirty="0"/>
          </a:p>
          <a:p>
            <a:r>
              <a:rPr lang="en-US" altLang="ja-JP" dirty="0"/>
              <a:t>Alpha</a:t>
            </a:r>
            <a:r>
              <a:rPr lang="zh-CN" altLang="en-US" dirty="0"/>
              <a:t>围棋的模型简介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1228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ALS-WR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ALS</a:t>
            </a:r>
            <a:r>
              <a:rPr lang="ja-JP" altLang="en-US" dirty="0"/>
              <a:t>－</a:t>
            </a:r>
            <a:r>
              <a:rPr lang="en-US" altLang="ja-JP" dirty="0"/>
              <a:t>alternating least squares</a:t>
            </a:r>
            <a:r>
              <a:rPr lang="ja-JP" altLang="en-US" dirty="0"/>
              <a:t> </a:t>
            </a:r>
            <a:r>
              <a:rPr lang="en-US" altLang="ja-JP" dirty="0"/>
              <a:t>, </a:t>
            </a:r>
            <a:r>
              <a:rPr lang="ja-JP" altLang="en-US" dirty="0"/>
              <a:t>交替最小二乘法</a:t>
            </a:r>
            <a:endParaRPr lang="en-US" altLang="ja-JP" dirty="0"/>
          </a:p>
          <a:p>
            <a:r>
              <a:rPr lang="en-US" altLang="ja-JP" dirty="0"/>
              <a:t>ALS-WR</a:t>
            </a:r>
            <a:r>
              <a:rPr lang="ja-JP" altLang="en-US" dirty="0"/>
              <a:t>－</a:t>
            </a:r>
            <a:r>
              <a:rPr lang="en-US" altLang="ja-JP" dirty="0"/>
              <a:t>alternating-least-squares with weighted-</a:t>
            </a:r>
            <a:r>
              <a:rPr lang="el-GR" altLang="ja-JP" dirty="0"/>
              <a:t>λ -</a:t>
            </a:r>
            <a:r>
              <a:rPr lang="en-US" altLang="ja-JP" dirty="0"/>
              <a:t>regularization</a:t>
            </a:r>
            <a:r>
              <a:rPr lang="ja-JP" altLang="en-US" dirty="0" err="1"/>
              <a:t>，</a:t>
            </a:r>
            <a:r>
              <a:rPr lang="ja-JP" altLang="en-US" dirty="0"/>
              <a:t>加权正则化交替最小二乘法</a:t>
            </a:r>
            <a:endParaRPr lang="en-US" altLang="ja-JP" dirty="0"/>
          </a:p>
          <a:p>
            <a:endParaRPr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89130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该方法常用于基于矩阵分解的推荐系统中</a:t>
            </a:r>
            <a:endParaRPr lang="en-US" altLang="zh-CN" dirty="0"/>
          </a:p>
          <a:p>
            <a:r>
              <a:rPr lang="zh-CN" altLang="en-US" dirty="0"/>
              <a:t>例：将用户</a:t>
            </a:r>
            <a:r>
              <a:rPr lang="en-US" altLang="zh-CN" dirty="0"/>
              <a:t>(user)</a:t>
            </a:r>
            <a:r>
              <a:rPr lang="zh-CN" altLang="en-US" dirty="0"/>
              <a:t>对商品</a:t>
            </a:r>
            <a:r>
              <a:rPr lang="en-US" altLang="zh-CN" dirty="0"/>
              <a:t>(item)</a:t>
            </a:r>
            <a:r>
              <a:rPr lang="zh-CN" altLang="en-US" dirty="0"/>
              <a:t>的评分矩阵分解为两个矩阵：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1)</a:t>
            </a:r>
            <a:r>
              <a:rPr lang="zh-CN" altLang="en-US" dirty="0"/>
              <a:t>一个是用户对商品隐含特征的偏好矩阵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2)</a:t>
            </a:r>
            <a:r>
              <a:rPr lang="zh-CN" altLang="en-US" dirty="0"/>
              <a:t>一个是商品所包含的隐含特征的矩阵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 3)</a:t>
            </a:r>
            <a:r>
              <a:rPr lang="zh-CN" altLang="en-US" dirty="0"/>
              <a:t>在这个矩阵分解的过程中，评分缺失项得到了填充，也就</a:t>
            </a:r>
            <a:r>
              <a:rPr lang="en-US" altLang="zh-CN" dirty="0"/>
              <a:t>	</a:t>
            </a:r>
            <a:r>
              <a:rPr lang="zh-CN" altLang="en-US" dirty="0"/>
              <a:t>是说</a:t>
            </a:r>
            <a:r>
              <a:rPr lang="en-US" altLang="zh-CN" dirty="0"/>
              <a:t>	</a:t>
            </a:r>
            <a:r>
              <a:rPr lang="zh-CN" altLang="en-US" dirty="0"/>
              <a:t>我们可以基于这个填充的评分来给用户最商品推荐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138840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/>
              <a:t>问题与解决过程的描述</a:t>
            </a:r>
            <a:endParaRPr kumimoji="1" lang="ja-JP" altLang="en-US" sz="3200" dirty="0"/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230" y="1848030"/>
            <a:ext cx="2940839" cy="2580915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8030"/>
            <a:ext cx="2905125" cy="2895600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421" y="1848030"/>
            <a:ext cx="2838450" cy="289560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702" y="1848030"/>
            <a:ext cx="3038475" cy="3057525"/>
          </a:xfrm>
          <a:prstGeom prst="rect">
            <a:avLst/>
          </a:prstGeom>
        </p:spPr>
      </p:pic>
      <p:sp>
        <p:nvSpPr>
          <p:cNvPr id="10" name="右矢印 9"/>
          <p:cNvSpPr/>
          <p:nvPr/>
        </p:nvSpPr>
        <p:spPr>
          <a:xfrm>
            <a:off x="2905125" y="3172691"/>
            <a:ext cx="503093" cy="5264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/>
          <p:cNvSpPr/>
          <p:nvPr/>
        </p:nvSpPr>
        <p:spPr>
          <a:xfrm>
            <a:off x="5983912" y="3168974"/>
            <a:ext cx="503093" cy="5264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>
            <a:off x="9243901" y="3113555"/>
            <a:ext cx="503093" cy="526473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82301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/>
              <a:t>矩阵</a:t>
            </a:r>
            <a:r>
              <a:rPr kumimoji="1" lang="zh-CN" altLang="en-US" sz="3200" dirty="0"/>
              <a:t>表达式</a:t>
            </a:r>
            <a:endParaRPr kumimoji="1" lang="ja-JP" altLang="en-US" sz="3200" dirty="0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kumimoji="0" lang="ja-JP" altLang="ja-JP" dirty="0">
                <a:latin typeface="Arial" panose="020B0604020202020204" pitchFamily="34" charset="0"/>
              </a:rPr>
              <a:t>对于R(m×n)的矩阵，ALS旨在找到两个低维矩阵X(m×k)和矩阵Y(n×k)，来近似逼近R(m×n)，即：</a:t>
            </a:r>
          </a:p>
          <a:p>
            <a:endParaRPr kumimoji="1" lang="ja-JP" altLang="en-US" dirty="0"/>
          </a:p>
        </p:txBody>
      </p:sp>
      <p:pic>
        <p:nvPicPr>
          <p:cNvPr id="1028" name="Picture 4" descr="gif.latex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2937164"/>
            <a:ext cx="4148282" cy="589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/>
          <p:cNvSpPr/>
          <p:nvPr/>
        </p:nvSpPr>
        <p:spPr>
          <a:xfrm>
            <a:off x="6310312" y="3096973"/>
            <a:ext cx="298306" cy="429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346154" y="3138538"/>
            <a:ext cx="298306" cy="42968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7901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3385" y="2177256"/>
            <a:ext cx="7205230" cy="284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101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其中</a:t>
            </a:r>
            <a:r>
              <a:rPr lang="en-US" altLang="zh-CN" dirty="0"/>
              <a:t>R(</a:t>
            </a:r>
            <a:r>
              <a:rPr lang="en-US" altLang="zh-CN" dirty="0" err="1"/>
              <a:t>m×n</a:t>
            </a:r>
            <a:r>
              <a:rPr lang="en-US" altLang="zh-CN" dirty="0"/>
              <a:t>)</a:t>
            </a:r>
            <a:r>
              <a:rPr lang="zh-CN" altLang="en-US" dirty="0"/>
              <a:t>代表用户对商品的评分矩阵，</a:t>
            </a:r>
            <a:r>
              <a:rPr lang="en-US" altLang="zh-CN" dirty="0"/>
              <a:t>X(</a:t>
            </a:r>
            <a:r>
              <a:rPr lang="en-US" altLang="zh-CN" dirty="0" err="1"/>
              <a:t>m×k</a:t>
            </a:r>
            <a:r>
              <a:rPr lang="en-US" altLang="zh-CN" dirty="0"/>
              <a:t>)</a:t>
            </a:r>
            <a:r>
              <a:rPr lang="zh-CN" altLang="en-US" dirty="0"/>
              <a:t>代表用户对隐含特征的偏好矩阵，</a:t>
            </a:r>
            <a:r>
              <a:rPr lang="en-US" altLang="zh-CN" dirty="0"/>
              <a:t>Y(</a:t>
            </a:r>
            <a:r>
              <a:rPr lang="en-US" altLang="zh-CN" dirty="0" err="1"/>
              <a:t>n×k</a:t>
            </a:r>
            <a:r>
              <a:rPr lang="en-US" altLang="zh-CN" dirty="0"/>
              <a:t>)</a:t>
            </a:r>
            <a:r>
              <a:rPr lang="zh-CN" altLang="en-US" dirty="0"/>
              <a:t>表示商品所包含隐含特征的矩阵，</a:t>
            </a:r>
            <a:r>
              <a:rPr lang="en-US" altLang="zh-CN" dirty="0"/>
              <a:t>T</a:t>
            </a:r>
            <a:r>
              <a:rPr lang="zh-CN" altLang="en-US" dirty="0"/>
              <a:t>表示矩阵</a:t>
            </a:r>
            <a:r>
              <a:rPr lang="en-US" altLang="zh-CN" dirty="0"/>
              <a:t>Y</a:t>
            </a:r>
            <a:r>
              <a:rPr lang="zh-CN" altLang="en-US" dirty="0"/>
              <a:t>的转置。实际中，一般取</a:t>
            </a:r>
            <a:r>
              <a:rPr lang="en-US" altLang="zh-CN" dirty="0"/>
              <a:t>k&lt;&lt;min(m, n), </a:t>
            </a:r>
            <a:r>
              <a:rPr lang="zh-CN" altLang="en-US" dirty="0"/>
              <a:t>也就是相当于降维了。这里的低维矩阵，有的地方也叫低秩矩阵。</a:t>
            </a:r>
          </a:p>
          <a:p>
            <a:r>
              <a:rPr lang="zh-CN" altLang="en-US" dirty="0"/>
              <a:t>为了找到使低秩矩阵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尽可能地逼近</a:t>
            </a:r>
            <a:r>
              <a:rPr lang="en-US" altLang="zh-CN" dirty="0"/>
              <a:t>R</a:t>
            </a:r>
            <a:r>
              <a:rPr lang="zh-CN" altLang="en-US" dirty="0"/>
              <a:t>，需要最小化下面的平方误差损失函数：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kumimoji="1" lang="ja-JP" altLang="en-US" dirty="0"/>
          </a:p>
        </p:txBody>
      </p:sp>
      <p:pic>
        <p:nvPicPr>
          <p:cNvPr id="4" name="Picture 2" descr="https://vimsky.com/wp-content/uploads/2015/05/gif.latex_1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0790" y="4584484"/>
            <a:ext cx="5046519" cy="80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7003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其中</a:t>
            </a:r>
            <a:r>
              <a:rPr lang="en-US" altLang="zh-CN" dirty="0" err="1"/>
              <a:t>xu</a:t>
            </a:r>
            <a:r>
              <a:rPr lang="en-US" altLang="zh-CN" dirty="0"/>
              <a:t>(1×k)</a:t>
            </a:r>
            <a:r>
              <a:rPr lang="zh-CN" altLang="en-US" dirty="0"/>
              <a:t>表示示用户</a:t>
            </a:r>
            <a:r>
              <a:rPr lang="en-US" altLang="zh-CN" dirty="0"/>
              <a:t>u</a:t>
            </a:r>
            <a:r>
              <a:rPr lang="zh-CN" altLang="en-US" dirty="0"/>
              <a:t>的偏好的隐含特征向量，</a:t>
            </a:r>
            <a:r>
              <a:rPr lang="en-US" altLang="zh-CN" dirty="0" err="1"/>
              <a:t>yi</a:t>
            </a:r>
            <a:r>
              <a:rPr lang="en-US" altLang="zh-CN" dirty="0"/>
              <a:t>(1×k)</a:t>
            </a:r>
            <a:r>
              <a:rPr lang="zh-CN" altLang="en-US" dirty="0"/>
              <a:t>表示商品</a:t>
            </a:r>
            <a:r>
              <a:rPr lang="en-US" altLang="zh-CN" dirty="0" err="1"/>
              <a:t>i</a:t>
            </a:r>
            <a:r>
              <a:rPr lang="zh-CN" altLang="en-US" dirty="0"/>
              <a:t>包含的隐含特征向量</a:t>
            </a:r>
            <a:r>
              <a:rPr lang="en-US" altLang="zh-CN" dirty="0"/>
              <a:t>, </a:t>
            </a:r>
            <a:r>
              <a:rPr lang="en-US" altLang="zh-CN" dirty="0" err="1"/>
              <a:t>rui</a:t>
            </a:r>
            <a:r>
              <a:rPr lang="zh-CN" altLang="en-US" dirty="0"/>
              <a:t>表示用户</a:t>
            </a:r>
            <a:r>
              <a:rPr lang="en-US" altLang="zh-CN" dirty="0"/>
              <a:t>u</a:t>
            </a:r>
            <a:r>
              <a:rPr lang="zh-CN" altLang="en-US" dirty="0"/>
              <a:t>对商品</a:t>
            </a:r>
            <a:r>
              <a:rPr lang="en-US" altLang="zh-CN" dirty="0" err="1"/>
              <a:t>i</a:t>
            </a:r>
            <a:r>
              <a:rPr lang="zh-CN" altLang="en-US" dirty="0"/>
              <a:t>的评分</a:t>
            </a:r>
            <a:r>
              <a:rPr lang="en-US" altLang="zh-CN" dirty="0"/>
              <a:t>, </a:t>
            </a:r>
            <a:r>
              <a:rPr lang="zh-CN" altLang="en-US" dirty="0"/>
              <a:t>向量</a:t>
            </a:r>
            <a:r>
              <a:rPr lang="en-US" altLang="zh-CN" dirty="0" err="1"/>
              <a:t>xu</a:t>
            </a:r>
            <a:r>
              <a:rPr lang="zh-CN" altLang="en-US" dirty="0"/>
              <a:t>和</a:t>
            </a:r>
            <a:r>
              <a:rPr lang="en-US" altLang="zh-CN" dirty="0" err="1"/>
              <a:t>yi</a:t>
            </a:r>
            <a:r>
              <a:rPr lang="zh-CN" altLang="en-US" dirty="0"/>
              <a:t>的内积</a:t>
            </a:r>
            <a:r>
              <a:rPr lang="en-US" altLang="zh-CN" dirty="0" err="1"/>
              <a:t>xuTyi</a:t>
            </a:r>
            <a:r>
              <a:rPr lang="zh-CN" altLang="en-US" dirty="0"/>
              <a:t>是用户</a:t>
            </a:r>
            <a:r>
              <a:rPr lang="en-US" altLang="zh-CN" dirty="0"/>
              <a:t>u</a:t>
            </a:r>
            <a:r>
              <a:rPr lang="zh-CN" altLang="en-US" dirty="0"/>
              <a:t>对商品</a:t>
            </a:r>
            <a:r>
              <a:rPr lang="en-US" altLang="zh-CN" dirty="0" err="1"/>
              <a:t>i</a:t>
            </a:r>
            <a:r>
              <a:rPr lang="zh-CN" altLang="en-US" dirty="0"/>
              <a:t>评分的近似</a:t>
            </a:r>
          </a:p>
          <a:p>
            <a:r>
              <a:rPr lang="zh-CN" altLang="en-US" dirty="0"/>
              <a:t>损失函数一般需要加入正则化项来避免过拟合等问题，我们使用</a:t>
            </a:r>
            <a:r>
              <a:rPr lang="en-US" altLang="zh-CN" dirty="0"/>
              <a:t>L2</a:t>
            </a:r>
            <a:r>
              <a:rPr lang="zh-CN" altLang="en-US" dirty="0"/>
              <a:t>正则化，所以上面的公式改造为：</a:t>
            </a:r>
            <a:endParaRPr lang="en-US" altLang="zh-CN" dirty="0"/>
          </a:p>
          <a:p>
            <a:endParaRPr lang="en-US" altLang="zh-CN" dirty="0"/>
          </a:p>
          <a:p>
            <a:endParaRPr lang="en-US" altLang="ja-JP" dirty="0">
              <a:latin typeface="DengXian 本文"/>
            </a:endParaRPr>
          </a:p>
          <a:p>
            <a:r>
              <a:rPr lang="ja-JP" altLang="ja-JP" dirty="0">
                <a:latin typeface="DengXian 本文"/>
              </a:rPr>
              <a:t>其中λ是正则化项的系数</a:t>
            </a:r>
            <a:endParaRPr kumimoji="1" lang="ja-JP" altLang="en-US" dirty="0">
              <a:latin typeface="DengXian 本文"/>
            </a:endParaRPr>
          </a:p>
        </p:txBody>
      </p:sp>
      <p:sp>
        <p:nvSpPr>
          <p:cNvPr id="5" name="Rectangle 3">
            <a:hlinkClick r:id="rId2"/>
          </p:cNvPr>
          <p:cNvSpPr>
            <a:spLocks noChangeArrowheads="1"/>
          </p:cNvSpPr>
          <p:nvPr/>
        </p:nvSpPr>
        <p:spPr bwMode="auto">
          <a:xfrm>
            <a:off x="0" y="-25315"/>
            <a:ext cx="5054269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ja-JP" sz="3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</a:t>
            </a:r>
            <a:r>
              <a:rPr kumimoji="0" lang="ja-JP" altLang="ja-JP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                                                                     </a:t>
            </a:r>
          </a:p>
        </p:txBody>
      </p:sp>
      <p:pic>
        <p:nvPicPr>
          <p:cNvPr id="2052" name="Picture 4" descr="gif.latex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791" y="4187104"/>
            <a:ext cx="5312064" cy="52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103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453" y="441974"/>
            <a:ext cx="10169646" cy="5737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209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ALS-WR</a:t>
            </a:r>
            <a:r>
              <a:rPr lang="zh-CN" altLang="en-US" dirty="0"/>
              <a:t>通过</a:t>
            </a:r>
            <a:r>
              <a:rPr lang="zh-CN" altLang="en-US" dirty="0">
                <a:solidFill>
                  <a:srgbClr val="FF0000"/>
                </a:solidFill>
              </a:rPr>
              <a:t>置信度权重</a:t>
            </a:r>
            <a:r>
              <a:rPr lang="zh-CN" altLang="en-US" dirty="0"/>
              <a:t>来解决没有用户直接打分的问题：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对于更确信用户偏好的项赋以较大的权重，对于没有反馈</a:t>
            </a:r>
            <a:r>
              <a:rPr lang="en-US" altLang="zh-CN" dirty="0"/>
              <a:t>	</a:t>
            </a:r>
            <a:r>
              <a:rPr lang="zh-CN" altLang="en-US" dirty="0"/>
              <a:t>的项，赋以较小的权重</a:t>
            </a:r>
            <a:endParaRPr lang="en-US" altLang="zh-CN" dirty="0"/>
          </a:p>
          <a:p>
            <a:r>
              <a:rPr lang="en-US" altLang="ja-JP" dirty="0"/>
              <a:t>ALS-WR</a:t>
            </a:r>
            <a:r>
              <a:rPr lang="ja-JP" altLang="en-US" dirty="0"/>
              <a:t>的目标函数：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zh-CN" altLang="en-US" dirty="0"/>
              <a:t>其中</a:t>
            </a:r>
            <a:r>
              <a:rPr lang="en-US" altLang="zh-CN" dirty="0"/>
              <a:t>α</a:t>
            </a:r>
            <a:r>
              <a:rPr lang="zh-CN" altLang="en-US" dirty="0"/>
              <a:t>是置信度系数</a:t>
            </a:r>
            <a:endParaRPr lang="en-US" altLang="ja-JP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712" y="3833380"/>
            <a:ext cx="6886575" cy="165735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2652712" y="5209309"/>
            <a:ext cx="1517506" cy="281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6540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例</a:t>
            </a:r>
            <a:r>
              <a:rPr kumimoji="1" lang="en-US" altLang="zh-CN" dirty="0"/>
              <a:t>: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0" lang="ja-JP" altLang="ja-JP" dirty="0">
                <a:latin typeface="Arial" panose="020B0604020202020204" pitchFamily="34" charset="0"/>
              </a:rPr>
              <a:t>设</a:t>
            </a:r>
            <a:r>
              <a:rPr kumimoji="0" lang="ja-JP" altLang="ja-JP" sz="2000" i="1" dirty="0">
                <a:solidFill>
                  <a:srgbClr val="000000"/>
                </a:solidFill>
                <a:latin typeface="Arial" panose="020B0604020202020204" pitchFamily="34" charset="0"/>
                <a:ea typeface="MathJax_Math-Web"/>
              </a:rPr>
              <a:t>U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MathJax_Main-Web"/>
              </a:rPr>
              <a:t>=[</a:t>
            </a:r>
            <a:r>
              <a:rPr kumimoji="0" lang="ja-JP" altLang="ja-JP" sz="2000" b="1" dirty="0">
                <a:solidFill>
                  <a:srgbClr val="000000"/>
                </a:solidFill>
                <a:latin typeface="Arial" panose="020B0604020202020204" pitchFamily="34" charset="0"/>
                <a:ea typeface="MathJax_Main-Web"/>
              </a:rPr>
              <a:t>u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Courier New!important"/>
              </a:rPr>
              <a:t> </a:t>
            </a:r>
            <a:r>
              <a:rPr kumimoji="0" lang="ja-JP" altLang="ja-JP" sz="1200" i="1" dirty="0">
                <a:solidFill>
                  <a:srgbClr val="000000"/>
                </a:solidFill>
                <a:latin typeface="Arial" panose="020B0604020202020204" pitchFamily="34" charset="0"/>
                <a:ea typeface="MathJax_Math-Web"/>
              </a:rPr>
              <a:t>i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Courier New!important"/>
              </a:rPr>
              <a:t> 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MathJax_Main-Web"/>
              </a:rPr>
              <a:t>]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Courier New!important"/>
              </a:rPr>
              <a:t> </a:t>
            </a:r>
            <a:r>
              <a:rPr kumimoji="0" lang="ja-JP" altLang="ja-JP" dirty="0">
                <a:latin typeface="Arial" panose="020B0604020202020204" pitchFamily="34" charset="0"/>
              </a:rPr>
              <a:t>为用户特征矩阵</a:t>
            </a:r>
            <a:r>
              <a:rPr kumimoji="0" lang="en-US" altLang="ja-JP" dirty="0">
                <a:latin typeface="Arial" panose="020B0604020202020204" pitchFamily="34" charset="0"/>
              </a:rPr>
              <a:t>,</a:t>
            </a:r>
            <a:r>
              <a:rPr kumimoji="0" lang="ja-JP" altLang="ja-JP" sz="2000" i="1" dirty="0">
                <a:solidFill>
                  <a:srgbClr val="000000"/>
                </a:solidFill>
                <a:latin typeface="Arial" panose="020B0604020202020204" pitchFamily="34" charset="0"/>
                <a:ea typeface="MathJax_Math-Web"/>
              </a:rPr>
              <a:t>M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MathJax_Main-Web"/>
              </a:rPr>
              <a:t>=[</a:t>
            </a:r>
            <a:r>
              <a:rPr kumimoji="0" lang="ja-JP" altLang="ja-JP" sz="2000" b="1" dirty="0">
                <a:solidFill>
                  <a:srgbClr val="000000"/>
                </a:solidFill>
                <a:latin typeface="Arial" panose="020B0604020202020204" pitchFamily="34" charset="0"/>
                <a:ea typeface="MathJax_Main-Web"/>
              </a:rPr>
              <a:t>m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Courier New!important"/>
              </a:rPr>
              <a:t> </a:t>
            </a:r>
            <a:r>
              <a:rPr kumimoji="0" lang="ja-JP" altLang="ja-JP" sz="1200" i="1" dirty="0">
                <a:solidFill>
                  <a:srgbClr val="000000"/>
                </a:solidFill>
                <a:latin typeface="Arial" panose="020B0604020202020204" pitchFamily="34" charset="0"/>
                <a:ea typeface="MathJax_Math-Web"/>
              </a:rPr>
              <a:t>j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Courier New!important"/>
              </a:rPr>
              <a:t> 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MathJax_Main-Web"/>
              </a:rPr>
              <a:t>]</a:t>
            </a:r>
            <a:r>
              <a:rPr kumimoji="0" lang="ja-JP" altLang="ja-JP" sz="2000" dirty="0">
                <a:solidFill>
                  <a:srgbClr val="000000"/>
                </a:solidFill>
                <a:latin typeface="Arial" panose="020B0604020202020204" pitchFamily="34" charset="0"/>
                <a:ea typeface="Courier New!important"/>
              </a:rPr>
              <a:t> </a:t>
            </a:r>
            <a:r>
              <a:rPr kumimoji="0" lang="ja-JP" altLang="ja-JP" dirty="0">
                <a:latin typeface="Arial" panose="020B0604020202020204" pitchFamily="34" charset="0"/>
              </a:rPr>
              <a:t>为电影特征矩阵</a:t>
            </a:r>
          </a:p>
          <a:p>
            <a:r>
              <a:rPr lang="zh-CN" altLang="en-US" dirty="0"/>
              <a:t>我们在</a:t>
            </a:r>
            <a:r>
              <a:rPr lang="en-US" altLang="zh-CN" dirty="0"/>
              <a:t>M</a:t>
            </a:r>
            <a:r>
              <a:rPr lang="zh-CN" altLang="en-US" dirty="0"/>
              <a:t>给定的情况下来求解</a:t>
            </a:r>
            <a:r>
              <a:rPr lang="en-US" altLang="zh-CN" dirty="0"/>
              <a:t>U</a:t>
            </a:r>
            <a:r>
              <a:rPr lang="zh-CN" altLang="en-US" dirty="0"/>
              <a:t>。</a:t>
            </a:r>
            <a:r>
              <a:rPr lang="en-US" altLang="zh-CN" dirty="0"/>
              <a:t>U</a:t>
            </a:r>
            <a:r>
              <a:rPr lang="zh-CN" altLang="en-US" dirty="0"/>
              <a:t>中某一列</a:t>
            </a:r>
            <a:r>
              <a:rPr lang="en-US" altLang="zh-CN" dirty="0" err="1"/>
              <a:t>ui</a:t>
            </a:r>
            <a:r>
              <a:rPr lang="zh-CN" altLang="en-US" dirty="0"/>
              <a:t>是通过求解一个正则化线性最小二乘问题确定的，该问题的求解需要已知的用户</a:t>
            </a:r>
            <a:r>
              <a:rPr lang="en-US" altLang="zh-CN" dirty="0" err="1"/>
              <a:t>i</a:t>
            </a:r>
            <a:r>
              <a:rPr lang="zh-CN" altLang="en-US" dirty="0"/>
              <a:t>的评分，以及用户</a:t>
            </a:r>
            <a:r>
              <a:rPr lang="en-US" altLang="zh-CN" dirty="0" err="1"/>
              <a:t>i</a:t>
            </a:r>
            <a:r>
              <a:rPr lang="zh-CN" altLang="en-US" dirty="0"/>
              <a:t>参与评分的电影的特征向量</a:t>
            </a:r>
            <a:r>
              <a:rPr lang="en-US" altLang="zh-CN" dirty="0" err="1"/>
              <a:t>mj</a:t>
            </a:r>
            <a:r>
              <a:rPr lang="en-US" altLang="zh-CN" dirty="0"/>
              <a:t>.</a:t>
            </a:r>
            <a:endParaRPr kumimoji="1" lang="ja-JP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-138499"/>
            <a:ext cx="4493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44436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6532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0" y="1825625"/>
            <a:ext cx="11353800" cy="4351338"/>
          </a:xfrm>
        </p:spPr>
        <p:txBody>
          <a:bodyPr/>
          <a:lstStyle/>
          <a:p>
            <a:r>
              <a:rPr lang="ja-JP" altLang="en-US" dirty="0"/>
              <a:t>目标函数：</a:t>
            </a:r>
            <a:endParaRPr lang="en-US" altLang="ja-JP" dirty="0"/>
          </a:p>
          <a:p>
            <a:endParaRPr kumimoji="1" lang="ja-JP" altLang="en-US" dirty="0"/>
          </a:p>
        </p:txBody>
      </p:sp>
      <p:pic>
        <p:nvPicPr>
          <p:cNvPr id="4" name="コンテンツ プレースホルダ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5852"/>
            <a:ext cx="5438775" cy="2543175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792" y="2501431"/>
            <a:ext cx="6525060" cy="1657350"/>
          </a:xfrm>
          <a:prstGeom prst="rect">
            <a:avLst/>
          </a:prstGeom>
        </p:spPr>
      </p:pic>
      <p:sp>
        <p:nvSpPr>
          <p:cNvPr id="6" name="正方形/長方形 5"/>
          <p:cNvSpPr/>
          <p:nvPr/>
        </p:nvSpPr>
        <p:spPr>
          <a:xfrm>
            <a:off x="5743792" y="3860582"/>
            <a:ext cx="1517506" cy="2814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7821757" y="2603410"/>
            <a:ext cx="310861" cy="2204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左矢印 7"/>
          <p:cNvSpPr/>
          <p:nvPr/>
        </p:nvSpPr>
        <p:spPr>
          <a:xfrm rot="18315364">
            <a:off x="4363327" y="3433633"/>
            <a:ext cx="2111797" cy="33143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6199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76" y="92136"/>
            <a:ext cx="8205787" cy="6765865"/>
          </a:xfrm>
          <a:prstGeom prst="rect">
            <a:avLst/>
          </a:prstGeom>
        </p:spPr>
      </p:pic>
      <p:sp>
        <p:nvSpPr>
          <p:cNvPr id="10" name="正方形/長方形 9"/>
          <p:cNvSpPr/>
          <p:nvPr/>
        </p:nvSpPr>
        <p:spPr>
          <a:xfrm>
            <a:off x="5223163" y="762001"/>
            <a:ext cx="581891" cy="2861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1222"/>
            <a:ext cx="4488873" cy="847725"/>
          </a:xfrm>
          <a:prstGeom prst="rect">
            <a:avLst/>
          </a:prstGeom>
        </p:spPr>
      </p:pic>
      <p:cxnSp>
        <p:nvCxnSpPr>
          <p:cNvPr id="14" name="直線コネクタ 13"/>
          <p:cNvCxnSpPr/>
          <p:nvPr/>
        </p:nvCxnSpPr>
        <p:spPr>
          <a:xfrm>
            <a:off x="2050475" y="1020398"/>
            <a:ext cx="0" cy="3650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/>
          <p:cNvCxnSpPr/>
          <p:nvPr/>
        </p:nvCxnSpPr>
        <p:spPr>
          <a:xfrm>
            <a:off x="2258293" y="1020398"/>
            <a:ext cx="0" cy="36505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387" y="1477267"/>
            <a:ext cx="295275" cy="428625"/>
          </a:xfrm>
          <a:prstGeom prst="rect">
            <a:avLst/>
          </a:prstGeom>
        </p:spPr>
      </p:pic>
      <p:pic>
        <p:nvPicPr>
          <p:cNvPr id="21" name="図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73" y="2070609"/>
            <a:ext cx="4048125" cy="352425"/>
          </a:xfrm>
          <a:prstGeom prst="rect">
            <a:avLst/>
          </a:prstGeom>
        </p:spPr>
      </p:pic>
      <p:sp>
        <p:nvSpPr>
          <p:cNvPr id="22" name="正方形/長方形 21"/>
          <p:cNvSpPr/>
          <p:nvPr/>
        </p:nvSpPr>
        <p:spPr>
          <a:xfrm>
            <a:off x="1" y="92136"/>
            <a:ext cx="4268498" cy="23926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右矢印 22"/>
          <p:cNvSpPr/>
          <p:nvPr/>
        </p:nvSpPr>
        <p:spPr>
          <a:xfrm>
            <a:off x="4387995" y="734289"/>
            <a:ext cx="530370" cy="313819"/>
          </a:xfrm>
          <a:prstGeom prst="righ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6052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コンテンツ プレースホルダー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2545" y="395773"/>
            <a:ext cx="8880764" cy="64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4387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9" y="147668"/>
            <a:ext cx="10199111" cy="671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080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2759" y="997961"/>
            <a:ext cx="8575532" cy="500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14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5348" y="1848644"/>
            <a:ext cx="8061303" cy="415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962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D59B2A-361D-407F-BFC0-EB24F876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A62994D-9EA0-4B41-A460-27992E06A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val</a:t>
            </a:r>
            <a:r>
              <a:rPr lang="en-US" altLang="ja-JP" dirty="0"/>
              <a:t> evaluations =      for (</a:t>
            </a:r>
            <a:r>
              <a:rPr lang="en-US" altLang="ja-JP" dirty="0">
                <a:solidFill>
                  <a:srgbClr val="FF0000"/>
                </a:solidFill>
              </a:rPr>
              <a:t>rank</a:t>
            </a:r>
            <a:r>
              <a:rPr lang="en-US" altLang="ja-JP" dirty="0"/>
              <a:t>   &lt;- Array(10,  50);           </a:t>
            </a:r>
            <a:r>
              <a:rPr lang="en-US" altLang="ja-JP" dirty="0">
                <a:solidFill>
                  <a:srgbClr val="FF0000"/>
                </a:solidFill>
              </a:rPr>
              <a:t>lambda</a:t>
            </a:r>
            <a:r>
              <a:rPr lang="en-US" altLang="ja-JP" dirty="0"/>
              <a:t> &lt;- Array(1.0, 0.0001);           </a:t>
            </a:r>
            <a:r>
              <a:rPr lang="en-US" altLang="ja-JP" dirty="0">
                <a:solidFill>
                  <a:srgbClr val="FF0000"/>
                </a:solidFill>
              </a:rPr>
              <a:t>alpha</a:t>
            </a:r>
            <a:r>
              <a:rPr lang="en-US" altLang="ja-JP" dirty="0"/>
              <a:t>  &lt;- Array(1.0, 40.0))      yield {        </a:t>
            </a:r>
            <a:r>
              <a:rPr lang="en-US" altLang="ja-JP" dirty="0" err="1"/>
              <a:t>val</a:t>
            </a:r>
            <a:r>
              <a:rPr lang="en-US" altLang="ja-JP" dirty="0"/>
              <a:t> model = </a:t>
            </a:r>
            <a:r>
              <a:rPr lang="en-US" altLang="ja-JP" dirty="0" err="1"/>
              <a:t>ALS.trainImplicit</a:t>
            </a:r>
            <a:r>
              <a:rPr lang="en-US" altLang="ja-JP" dirty="0"/>
              <a:t>(</a:t>
            </a:r>
            <a:r>
              <a:rPr lang="en-US" altLang="ja-JP" dirty="0" err="1"/>
              <a:t>trainData</a:t>
            </a:r>
            <a:r>
              <a:rPr lang="en-US" altLang="ja-JP" dirty="0"/>
              <a:t>, </a:t>
            </a:r>
            <a:r>
              <a:rPr lang="en-US" altLang="ja-JP" dirty="0">
                <a:solidFill>
                  <a:srgbClr val="FF0000"/>
                </a:solidFill>
              </a:rPr>
              <a:t>rank</a:t>
            </a:r>
            <a:r>
              <a:rPr lang="en-US" altLang="ja-JP" dirty="0"/>
              <a:t>, 10, lambda, alpha)        </a:t>
            </a:r>
            <a:r>
              <a:rPr lang="en-US" altLang="ja-JP" dirty="0" err="1"/>
              <a:t>val</a:t>
            </a:r>
            <a:r>
              <a:rPr lang="en-US" altLang="ja-JP" dirty="0"/>
              <a:t> </a:t>
            </a:r>
            <a:r>
              <a:rPr lang="en-US" altLang="ja-JP" dirty="0" err="1"/>
              <a:t>auc</a:t>
            </a:r>
            <a:r>
              <a:rPr lang="en-US" altLang="ja-JP" dirty="0"/>
              <a:t> = </a:t>
            </a:r>
            <a:r>
              <a:rPr lang="en-US" altLang="ja-JP" dirty="0" err="1"/>
              <a:t>areaUnderCurve</a:t>
            </a:r>
            <a:r>
              <a:rPr lang="en-US" altLang="ja-JP" dirty="0"/>
              <a:t>(</a:t>
            </a:r>
            <a:r>
              <a:rPr lang="en-US" altLang="ja-JP" dirty="0" err="1"/>
              <a:t>cvData</a:t>
            </a:r>
            <a:r>
              <a:rPr lang="en-US" altLang="ja-JP" dirty="0"/>
              <a:t>, </a:t>
            </a:r>
            <a:r>
              <a:rPr lang="en-US" altLang="ja-JP" dirty="0" err="1"/>
              <a:t>bAllItemIDs</a:t>
            </a:r>
            <a:r>
              <a:rPr lang="en-US" altLang="ja-JP" dirty="0"/>
              <a:t>, </a:t>
            </a:r>
            <a:r>
              <a:rPr lang="en-US" altLang="ja-JP" dirty="0" err="1"/>
              <a:t>model.predict</a:t>
            </a:r>
            <a:r>
              <a:rPr lang="en-US" altLang="ja-JP" dirty="0"/>
              <a:t>)        ((rank, lambda, alpha), </a:t>
            </a:r>
            <a:r>
              <a:rPr lang="en-US" altLang="ja-JP" dirty="0" err="1"/>
              <a:t>auc</a:t>
            </a:r>
            <a:r>
              <a:rPr lang="en-US" altLang="ja-JP" dirty="0"/>
              <a:t>)      }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21587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DE21C8-E0CE-4ADE-8519-D6208328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利用超参数，模拟预训练出</a:t>
            </a:r>
            <a:r>
              <a:rPr kumimoji="1" lang="en-US" altLang="zh-CN" dirty="0"/>
              <a:t>filter</a:t>
            </a:r>
            <a:r>
              <a:rPr kumimoji="1" lang="zh-CN" altLang="en-US" dirty="0"/>
              <a:t>大小？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959B693-BB3E-4B9E-947B-BB5C35D42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2151" y="1690688"/>
            <a:ext cx="5921649" cy="2960825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65F6096F-F2B1-4F57-9E18-5F4381B7EC6C}"/>
              </a:ext>
            </a:extLst>
          </p:cNvPr>
          <p:cNvSpPr/>
          <p:nvPr/>
        </p:nvSpPr>
        <p:spPr>
          <a:xfrm>
            <a:off x="2080591" y="38817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l-PL" altLang="ja-JP" dirty="0"/>
              <a:t>U11  U12  U13</a:t>
            </a:r>
          </a:p>
          <a:p>
            <a:r>
              <a:rPr lang="pl-PL" altLang="ja-JP" dirty="0"/>
              <a:t>U21  U22  U23</a:t>
            </a:r>
          </a:p>
          <a:p>
            <a:r>
              <a:rPr lang="pl-PL" altLang="ja-JP" dirty="0"/>
              <a:t>U31  U32  U33</a:t>
            </a:r>
          </a:p>
        </p:txBody>
      </p:sp>
      <p:sp>
        <p:nvSpPr>
          <p:cNvPr id="7" name="左中かっこ 6">
            <a:extLst>
              <a:ext uri="{FF2B5EF4-FFF2-40B4-BE49-F238E27FC236}">
                <a16:creationId xmlns:a16="http://schemas.microsoft.com/office/drawing/2014/main" id="{3BAAC9C3-EF57-4930-9342-272968856AE3}"/>
              </a:ext>
            </a:extLst>
          </p:cNvPr>
          <p:cNvSpPr/>
          <p:nvPr/>
        </p:nvSpPr>
        <p:spPr>
          <a:xfrm>
            <a:off x="1961322" y="3913623"/>
            <a:ext cx="119269" cy="737890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8" name="左中かっこ 7">
            <a:extLst>
              <a:ext uri="{FF2B5EF4-FFF2-40B4-BE49-F238E27FC236}">
                <a16:creationId xmlns:a16="http://schemas.microsoft.com/office/drawing/2014/main" id="{B481FB33-3A81-4D64-B2F0-68006F069258}"/>
              </a:ext>
            </a:extLst>
          </p:cNvPr>
          <p:cNvSpPr/>
          <p:nvPr/>
        </p:nvSpPr>
        <p:spPr>
          <a:xfrm rot="10800000">
            <a:off x="3781287" y="3936905"/>
            <a:ext cx="141356" cy="714608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ja-JP" altLang="en-US"/>
          </a:p>
        </p:txBody>
      </p:sp>
      <p:sp>
        <p:nvSpPr>
          <p:cNvPr id="10" name="矢印: 上下 9">
            <a:extLst>
              <a:ext uri="{FF2B5EF4-FFF2-40B4-BE49-F238E27FC236}">
                <a16:creationId xmlns:a16="http://schemas.microsoft.com/office/drawing/2014/main" id="{84F8B271-F103-4036-9E0E-5D69779A60C5}"/>
              </a:ext>
            </a:extLst>
          </p:cNvPr>
          <p:cNvSpPr/>
          <p:nvPr/>
        </p:nvSpPr>
        <p:spPr>
          <a:xfrm rot="3283531" flipH="1">
            <a:off x="4880073" y="2031722"/>
            <a:ext cx="209588" cy="2453976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7277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タイトル 1">
            <a:extLst>
              <a:ext uri="{FF2B5EF4-FFF2-40B4-BE49-F238E27FC236}">
                <a16:creationId xmlns:a16="http://schemas.microsoft.com/office/drawing/2014/main" id="{DF8EC71E-807C-46DF-A5EA-86E0ECA4E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随机决策森林</a:t>
            </a:r>
            <a:endParaRPr kumimoji="1" lang="ja-JP" altLang="en-US"/>
          </a:p>
        </p:txBody>
      </p:sp>
      <p:sp>
        <p:nvSpPr>
          <p:cNvPr id="94211" name="コンテンツ プレースホルダー 2">
            <a:extLst>
              <a:ext uri="{FF2B5EF4-FFF2-40B4-BE49-F238E27FC236}">
                <a16:creationId xmlns:a16="http://schemas.microsoft.com/office/drawing/2014/main" id="{826EB2B2-8FEC-4376-A19D-E4B6919B49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417639"/>
            <a:ext cx="8229600" cy="4708525"/>
          </a:xfrm>
        </p:spPr>
        <p:txBody>
          <a:bodyPr/>
          <a:lstStyle/>
          <a:p>
            <a:r>
              <a:rPr lang="en-US" altLang="zh-CN" b="1"/>
              <a:t>http://www.cnblogs.com/mr-totoro/p/5782837.html#3492344</a:t>
            </a:r>
          </a:p>
          <a:p>
            <a:r>
              <a:rPr lang="zh-CN" altLang="en-US" b="1"/>
              <a:t>第一棵决策树</a:t>
            </a:r>
          </a:p>
          <a:p>
            <a:r>
              <a:rPr lang="zh-CN" altLang="en-US"/>
              <a:t>将数据分成完整的三部分：训练集、交叉检验集</a:t>
            </a:r>
            <a:r>
              <a:rPr lang="en-US" altLang="zh-CN"/>
              <a:t>(CV)</a:t>
            </a:r>
            <a:r>
              <a:rPr lang="zh-CN" altLang="en-US"/>
              <a:t>和测试集。在下面的代码中你会看到，训练集占</a:t>
            </a:r>
            <a:r>
              <a:rPr lang="en-US" altLang="zh-CN"/>
              <a:t>80%</a:t>
            </a:r>
            <a:r>
              <a:rPr lang="zh-CN" altLang="en-US"/>
              <a:t>，交叉检验集和测试集各占</a:t>
            </a:r>
            <a:r>
              <a:rPr lang="en-US" altLang="zh-CN"/>
              <a:t>10%</a:t>
            </a:r>
            <a:r>
              <a:rPr lang="zh-CN" altLang="en-US"/>
              <a:t>。</a:t>
            </a:r>
            <a:endParaRPr lang="en-US" altLang="zh-CN"/>
          </a:p>
          <a:p>
            <a:r>
              <a:rPr kumimoji="1" lang="en-US" altLang="ja-JP"/>
              <a:t>val Array(trainData, cvData, testData) =data.randomSplit(Array(0.8, 0.1, 0.1))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7119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425854-E6BB-43FD-8052-D3E603405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413462E-A1D1-4CDD-AEA9-ABC38A603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 err="1"/>
              <a:t>val</a:t>
            </a:r>
            <a:r>
              <a:rPr lang="en-US" altLang="ja-JP" dirty="0"/>
              <a:t> evaluations =      for (rank   &lt;- Array(10,  50);           lambda &lt;- Array(1.0, 0.0001);           </a:t>
            </a:r>
          </a:p>
          <a:p>
            <a:pPr marL="0" indent="0">
              <a:buNone/>
            </a:pPr>
            <a:r>
              <a:rPr lang="en-US" altLang="ja-JP" dirty="0"/>
              <a:t>alpha  &lt;- Array(1.0, 40.0))      </a:t>
            </a:r>
          </a:p>
          <a:p>
            <a:pPr marL="0" indent="0">
              <a:buNone/>
            </a:pPr>
            <a:r>
              <a:rPr lang="en-US" altLang="ja-JP" dirty="0"/>
              <a:t>yield {        </a:t>
            </a:r>
            <a:r>
              <a:rPr lang="en-US" altLang="ja-JP" dirty="0" err="1"/>
              <a:t>val</a:t>
            </a:r>
            <a:r>
              <a:rPr lang="en-US" altLang="ja-JP" dirty="0"/>
              <a:t> model = </a:t>
            </a:r>
            <a:r>
              <a:rPr lang="en-US" altLang="ja-JP" dirty="0" err="1"/>
              <a:t>ALS.trainImplicit</a:t>
            </a:r>
            <a:r>
              <a:rPr lang="en-US" altLang="ja-JP" dirty="0"/>
              <a:t>(</a:t>
            </a:r>
            <a:r>
              <a:rPr lang="en-US" altLang="ja-JP" dirty="0" err="1"/>
              <a:t>trainData</a:t>
            </a:r>
            <a:r>
              <a:rPr lang="en-US" altLang="ja-JP" dirty="0"/>
              <a:t>, rank, 10, lambda, alpha)        </a:t>
            </a:r>
          </a:p>
          <a:p>
            <a:pPr marL="0" indent="0">
              <a:buNone/>
            </a:pPr>
            <a:r>
              <a:rPr lang="en-US" altLang="ja-JP" dirty="0" err="1"/>
              <a:t>val</a:t>
            </a:r>
            <a:r>
              <a:rPr lang="en-US" altLang="ja-JP" dirty="0"/>
              <a:t> </a:t>
            </a:r>
            <a:r>
              <a:rPr lang="en-US" altLang="ja-JP" dirty="0" err="1"/>
              <a:t>auc</a:t>
            </a:r>
            <a:r>
              <a:rPr lang="en-US" altLang="ja-JP" dirty="0"/>
              <a:t> = </a:t>
            </a:r>
            <a:r>
              <a:rPr lang="en-US" altLang="ja-JP" dirty="0" err="1"/>
              <a:t>areaUnderCurve</a:t>
            </a:r>
            <a:r>
              <a:rPr lang="en-US" altLang="ja-JP" dirty="0"/>
              <a:t>(</a:t>
            </a:r>
            <a:r>
              <a:rPr lang="en-US" altLang="ja-JP" dirty="0" err="1"/>
              <a:t>cvData</a:t>
            </a:r>
            <a:r>
              <a:rPr lang="en-US" altLang="ja-JP" dirty="0"/>
              <a:t>, </a:t>
            </a:r>
            <a:r>
              <a:rPr lang="en-US" altLang="ja-JP" dirty="0" err="1"/>
              <a:t>bAllItemIDs</a:t>
            </a:r>
            <a:r>
              <a:rPr lang="en-US" altLang="ja-JP" dirty="0"/>
              <a:t>, </a:t>
            </a:r>
            <a:r>
              <a:rPr lang="en-US" altLang="ja-JP" dirty="0" err="1"/>
              <a:t>model.predict</a:t>
            </a:r>
            <a:r>
              <a:rPr lang="en-US" altLang="ja-JP" dirty="0"/>
              <a:t>)        ((rank, lambda, alpha), </a:t>
            </a:r>
            <a:r>
              <a:rPr lang="en-US" altLang="ja-JP" dirty="0" err="1"/>
              <a:t>auc</a:t>
            </a:r>
            <a:r>
              <a:rPr lang="en-US" altLang="ja-JP" dirty="0"/>
              <a:t>)      }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7372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5C0853-D44E-49BA-80F2-953D211AA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9D0841D-2258-404B-909D-A63EEE369A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5487" y="1995488"/>
            <a:ext cx="5684355" cy="393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3253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A82569-2E4B-4735-A7E5-062B36768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IOT</a:t>
            </a:r>
            <a:r>
              <a:rPr lang="zh-CN" altLang="en-US" dirty="0"/>
              <a:t>项目的前期准备</a:t>
            </a:r>
            <a:r>
              <a:rPr lang="en-US" altLang="zh-CN" dirty="0"/>
              <a:t>-</a:t>
            </a:r>
            <a:r>
              <a:rPr lang="zh-CN" altLang="en-US" dirty="0"/>
              <a:t>异常预测建模设想</a:t>
            </a:r>
            <a:br>
              <a:rPr lang="en-US" altLang="zh-CN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118A433-B762-4EBE-B0AB-834493B85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18219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タイトル 1">
            <a:extLst>
              <a:ext uri="{FF2B5EF4-FFF2-40B4-BE49-F238E27FC236}">
                <a16:creationId xmlns:a16="http://schemas.microsoft.com/office/drawing/2014/main" id="{C16F16A4-7107-4E75-93A4-E1F9D4F09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/>
              <a:t>基</a:t>
            </a:r>
            <a:r>
              <a:rPr lang="zh-CN" altLang="en-US" sz="4000"/>
              <a:t>于</a:t>
            </a:r>
            <a:r>
              <a:rPr lang="en-US" altLang="zh-CN" sz="4000"/>
              <a:t>K</a:t>
            </a:r>
            <a:r>
              <a:rPr lang="zh-CN" altLang="en-US" sz="4000"/>
              <a:t>均值聚类的网络流量异常检测</a:t>
            </a:r>
            <a:endParaRPr lang="ja-JP" altLang="en-US" sz="4000"/>
          </a:p>
        </p:txBody>
      </p:sp>
      <p:sp>
        <p:nvSpPr>
          <p:cNvPr id="106499" name="コンテンツ プレースホルダー 2">
            <a:extLst>
              <a:ext uri="{FF2B5EF4-FFF2-40B4-BE49-F238E27FC236}">
                <a16:creationId xmlns:a16="http://schemas.microsoft.com/office/drawing/2014/main" id="{909B9F9E-8C99-4333-8CC0-C10020FBC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在</a:t>
            </a:r>
            <a:r>
              <a:rPr lang="en-US" altLang="zh-CN"/>
              <a:t>(5,40)</a:t>
            </a:r>
            <a:r>
              <a:rPr lang="zh-CN" altLang="en-US"/>
              <a:t>区间内以</a:t>
            </a:r>
            <a:r>
              <a:rPr lang="en-US" altLang="zh-CN"/>
              <a:t>5</a:t>
            </a:r>
            <a:r>
              <a:rPr lang="zh-CN" altLang="en-US"/>
              <a:t>为等差数列数值不同</a:t>
            </a:r>
            <a:r>
              <a:rPr lang="en-US" altLang="zh-CN"/>
              <a:t>k</a:t>
            </a:r>
            <a:r>
              <a:rPr lang="zh-CN" altLang="en-US"/>
              <a:t>值对其评分</a:t>
            </a:r>
            <a:endParaRPr lang="en-US" altLang="ja-JP"/>
          </a:p>
          <a:p>
            <a:r>
              <a:rPr lang="en-US" altLang="ja-JP"/>
              <a:t>(5 to 40 by 5).map(k =&gt; (k, clusteringScore(data, k))).</a:t>
            </a:r>
            <a:r>
              <a:rPr lang="en-US" altLang="ja-JP" u="sng"/>
              <a:t>foreach(println)</a:t>
            </a:r>
          </a:p>
          <a:p>
            <a:r>
              <a:rPr lang="ja-JP" altLang="en-US"/>
              <a:t> 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4119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タイトル 1">
            <a:extLst>
              <a:ext uri="{FF2B5EF4-FFF2-40B4-BE49-F238E27FC236}">
                <a16:creationId xmlns:a16="http://schemas.microsoft.com/office/drawing/2014/main" id="{1CE9A400-EA79-411A-819F-E8D3B211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7523" name="コンテンツ プレースホルダー 2">
            <a:extLst>
              <a:ext uri="{FF2B5EF4-FFF2-40B4-BE49-F238E27FC236}">
                <a16:creationId xmlns:a16="http://schemas.microsoft.com/office/drawing/2014/main" id="{1DF64946-4BAF-4A6C-A9D5-4E872C5CE4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/>
              <a:t>异常检测</a:t>
            </a:r>
            <a:endParaRPr kumimoji="1" lang="en-US" altLang="ja-JP"/>
          </a:p>
          <a:p>
            <a:endParaRPr kumimoji="1" lang="en-US" altLang="ja-JP"/>
          </a:p>
          <a:p>
            <a:r>
              <a:rPr lang="en-US" altLang="zh-CN"/>
              <a:t>//</a:t>
            </a:r>
            <a:r>
              <a:rPr lang="zh-CN" altLang="en-US"/>
              <a:t>检测，若超过该阀值就为异常点</a:t>
            </a:r>
          </a:p>
          <a:p>
            <a:r>
              <a:rPr lang="en-US" altLang="ja-JP"/>
              <a:t>    (datum: Vector) =&gt; distToCenter(normalizeFunction(datum), model) &gt; threshold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11932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8CBB127-CE9E-4F6A-B9BA-FE4E29CC1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几个有用的参考链接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1BA11ED-23D6-424B-AE87-D1A3F21FF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卷积神经网络算法的一个实现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-http://blog.csdn.net/t0903/article/details/46271709</a:t>
            </a:r>
          </a:p>
          <a:p>
            <a:r>
              <a:rPr lang="zh-CN" altLang="en-US" dirty="0"/>
              <a:t>卷积神经网络</a:t>
            </a:r>
            <a:r>
              <a:rPr lang="en-US" altLang="zh-CN" dirty="0"/>
              <a:t>(CNN)</a:t>
            </a:r>
            <a:r>
              <a:rPr lang="zh-CN" altLang="en-US" dirty="0"/>
              <a:t>反向传播算法</a:t>
            </a:r>
            <a:endParaRPr lang="en-US" altLang="zh-CN" dirty="0"/>
          </a:p>
          <a:p>
            <a:pPr marL="0" indent="0">
              <a:buNone/>
            </a:pPr>
            <a:r>
              <a:rPr lang="en-US" altLang="ja-JP" dirty="0"/>
              <a:t>-http://www.cnblogs.com/pinard/p/6494810.html</a:t>
            </a:r>
          </a:p>
          <a:p>
            <a:r>
              <a:rPr lang="zh-CN" altLang="en-US" dirty="0"/>
              <a:t>最形象的卷积神经网络详解：从算法思想到编程实现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/>
              <a:t>-http://www.sohu.com/a/126742834_473283</a:t>
            </a:r>
          </a:p>
          <a:p>
            <a:r>
              <a:rPr lang="en-US" altLang="zh-CN"/>
              <a:t>Spark</a:t>
            </a:r>
            <a:r>
              <a:rPr lang="zh-CN" altLang="en-US" dirty="0"/>
              <a:t>高级数据分析</a:t>
            </a:r>
            <a:r>
              <a:rPr lang="en-US" altLang="zh-CN" dirty="0"/>
              <a:t>-</a:t>
            </a:r>
            <a:r>
              <a:rPr lang="zh-CN" altLang="en-US" dirty="0"/>
              <a:t>第三章 音乐推荐和</a:t>
            </a:r>
            <a:r>
              <a:rPr lang="en-US" altLang="zh-CN" dirty="0" err="1"/>
              <a:t>Audioscrobbler</a:t>
            </a:r>
            <a:r>
              <a:rPr lang="zh-CN" altLang="en-US" dirty="0"/>
              <a:t>数据集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-http://www.cnblogs.com/mr-totoro/p/5775759.html</a:t>
            </a:r>
            <a:endParaRPr lang="zh-CN" altLang="en-US" dirty="0"/>
          </a:p>
          <a:p>
            <a:r>
              <a:rPr lang="en-US" altLang="ja-JP" dirty="0"/>
              <a:t>ALS</a:t>
            </a:r>
            <a:r>
              <a:rPr lang="ja-JP" altLang="en-US" dirty="0"/>
              <a:t>数学点滴</a:t>
            </a:r>
            <a:endParaRPr lang="en-US" altLang="ja-JP" dirty="0"/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en-US" altLang="ja-JP" dirty="0"/>
              <a:t>http://www.cnblogs.com/lengyue365/p/5629713.html</a:t>
            </a:r>
            <a:endParaRPr lang="ja-JP" altLang="en-US" dirty="0"/>
          </a:p>
          <a:p>
            <a:r>
              <a:rPr lang="en-US" altLang="zh-CN" dirty="0"/>
              <a:t>ALS</a:t>
            </a:r>
            <a:r>
              <a:rPr lang="zh-CN" altLang="en-US" dirty="0"/>
              <a:t>矩阵分解算法应用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-http://blog.csdn.net/a358463121/article/details/51078341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089848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064874D-217D-494E-82EA-0B37F19B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679844-E256-4A65-9581-B5C1DEB532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矩阵求导与实例</a:t>
            </a:r>
            <a:r>
              <a:rPr lang="zh-CN" altLang="en-US" b="1" dirty="0"/>
              <a:t> 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-</a:t>
            </a:r>
            <a:r>
              <a:rPr lang="en-US" altLang="ja-JP" dirty="0"/>
              <a:t>http://blog.csdn.net/</a:t>
            </a:r>
            <a:r>
              <a:rPr lang="en-US" altLang="ja-JP" dirty="0" err="1"/>
              <a:t>young_gy</a:t>
            </a:r>
            <a:r>
              <a:rPr lang="en-US" altLang="ja-JP" dirty="0"/>
              <a:t>/article/details/50008953</a:t>
            </a:r>
            <a:endParaRPr lang="en-US" altLang="zh-CN" b="1" dirty="0"/>
          </a:p>
          <a:p>
            <a:r>
              <a:rPr lang="zh-CN" altLang="en-US" dirty="0"/>
              <a:t>发表在 </a:t>
            </a:r>
            <a:r>
              <a:rPr lang="en-US" altLang="zh-CN" dirty="0"/>
              <a:t>Science </a:t>
            </a:r>
            <a:r>
              <a:rPr lang="zh-CN" altLang="en-US" dirty="0"/>
              <a:t>上的一种新聚类算法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-http://blog.csdn.net/</a:t>
            </a:r>
            <a:r>
              <a:rPr lang="en-US" altLang="zh-CN" dirty="0" err="1"/>
              <a:t>aimatfuture</a:t>
            </a:r>
            <a:r>
              <a:rPr lang="en-US" altLang="zh-CN" dirty="0"/>
              <a:t>/article/details/39405261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74702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itle 1">
            <a:extLst>
              <a:ext uri="{FF2B5EF4-FFF2-40B4-BE49-F238E27FC236}">
                <a16:creationId xmlns:a16="http://schemas.microsoft.com/office/drawing/2014/main" id="{E75C6862-7DA4-4074-A541-B3DB304F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4691" name="Content Placeholder 2">
            <a:extLst>
              <a:ext uri="{FF2B5EF4-FFF2-40B4-BE49-F238E27FC236}">
                <a16:creationId xmlns:a16="http://schemas.microsoft.com/office/drawing/2014/main" id="{3AC6927A-FBC1-4BEA-ADF9-D0C172203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/>
          </a:p>
          <a:p>
            <a:pPr marL="0" indent="0" algn="ctr">
              <a:buNone/>
            </a:pPr>
            <a:endParaRPr lang="en-US" altLang="zh-CN"/>
          </a:p>
          <a:p>
            <a:pPr marL="0" indent="0" algn="ctr">
              <a:buNone/>
            </a:pPr>
            <a:r>
              <a:rPr lang="zh-CN" altLang="en-US" sz="6000"/>
              <a:t>感谢倾听</a:t>
            </a:r>
          </a:p>
        </p:txBody>
      </p:sp>
    </p:spTree>
    <p:extLst>
      <p:ext uri="{BB962C8B-B14F-4D97-AF65-F5344CB8AC3E}">
        <p14:creationId xmlns:p14="http://schemas.microsoft.com/office/powerpoint/2010/main" val="1883224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タイトル 1">
            <a:extLst>
              <a:ext uri="{FF2B5EF4-FFF2-40B4-BE49-F238E27FC236}">
                <a16:creationId xmlns:a16="http://schemas.microsoft.com/office/drawing/2014/main" id="{A1C75802-1FC5-4E50-9858-F94E26298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5235" name="コンテンツ プレースホルダー 2">
            <a:extLst>
              <a:ext uri="{FF2B5EF4-FFF2-40B4-BE49-F238E27FC236}">
                <a16:creationId xmlns:a16="http://schemas.microsoft.com/office/drawing/2014/main" id="{175953AB-AB26-4147-87DB-B71631125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/>
              <a:t>val model = DecisionTree.trainClassifier(</a:t>
            </a:r>
          </a:p>
          <a:p>
            <a:r>
              <a:rPr lang="ja-JP" altLang="en-US"/>
              <a:t> </a:t>
            </a:r>
          </a:p>
          <a:p>
            <a:r>
              <a:rPr lang="en-US" altLang="ja-JP"/>
              <a:t>         trainData, 7, Map[Int,Int](), "gini", 4, 100)</a:t>
            </a:r>
          </a:p>
          <a:p>
            <a:r>
              <a:rPr kumimoji="1" lang="en-US" altLang="ja-JP"/>
              <a:t>7:</a:t>
            </a:r>
            <a:r>
              <a:rPr kumimoji="1" lang="zh-CN" altLang="en-US"/>
              <a:t>特征值数量</a:t>
            </a:r>
            <a:r>
              <a:rPr kumimoji="1" lang="en-US" altLang="zh-CN"/>
              <a:t>-</a:t>
            </a:r>
            <a:r>
              <a:rPr kumimoji="1" lang="zh-CN" altLang="en-US"/>
              <a:t>有</a:t>
            </a:r>
            <a:r>
              <a:rPr kumimoji="1" lang="en-US" altLang="zh-CN"/>
              <a:t>7</a:t>
            </a:r>
            <a:r>
              <a:rPr kumimoji="1" lang="zh-CN" altLang="en-US"/>
              <a:t>种树木</a:t>
            </a:r>
            <a:endParaRPr kumimoji="1" lang="en-US" altLang="zh-CN"/>
          </a:p>
          <a:p>
            <a:r>
              <a:rPr lang="en-US" altLang="ja-JP"/>
              <a:t>Map[Int,Int]():</a:t>
            </a:r>
            <a:r>
              <a:rPr lang="zh-CN" altLang="en-US"/>
              <a:t>参数取值为空，表示所有特征都是数值型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2974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タイトル 1">
            <a:extLst>
              <a:ext uri="{FF2B5EF4-FFF2-40B4-BE49-F238E27FC236}">
                <a16:creationId xmlns:a16="http://schemas.microsoft.com/office/drawing/2014/main" id="{5297B4E4-918D-4077-A44E-44034A476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C8D765-B59D-4D4F-B279-2F9529523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  <a:defRPr/>
            </a:pPr>
            <a:r>
              <a:rPr lang="en-US" altLang="ja-JP" dirty="0"/>
              <a:t>Gini: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基尼不纯度</a:t>
            </a:r>
            <a:endParaRPr lang="zh-CN" altLang="ja-JP" sz="1200" dirty="0">
              <a:latin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zh-CN" altLang="ja-JP" sz="1600" dirty="0">
                <a:solidFill>
                  <a:srgbClr val="000000"/>
                </a:solidFill>
                <a:latin typeface="Arial" panose="020B0604020202020204" pitchFamily="34" charset="0"/>
              </a:rPr>
              <a:t>      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基尼不纯度的大概意思是 一个随机事件变成它的对立事件的概率</a:t>
            </a:r>
            <a:endParaRPr lang="zh-CN" altLang="ja-JP" sz="1200" dirty="0">
              <a:latin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zh-CN" altLang="ja-JP" sz="1600" b="1" dirty="0">
                <a:solidFill>
                  <a:srgbClr val="000000"/>
                </a:solidFill>
                <a:latin typeface="Arial" panose="020B0604020202020204" pitchFamily="34" charset="0"/>
              </a:rPr>
              <a:t>      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例如 一个随机事件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X 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，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P(X=0) = 0.5 ,P(X=1)=0.5</a:t>
            </a:r>
            <a:endParaRPr lang="ja-JP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ja-JP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     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那么基尼不纯度就为 </a:t>
            </a:r>
            <a:r>
              <a:rPr lang="zh-CN" altLang="ja-JP" sz="1600" dirty="0">
                <a:solidFill>
                  <a:srgbClr val="000000"/>
                </a:solidFill>
                <a:latin typeface="Arial" panose="020B0604020202020204" pitchFamily="34" charset="0"/>
              </a:rPr>
              <a:t>  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P(X=0)*(1 - P(X=0)) + </a:t>
            </a:r>
            <a:r>
              <a:rPr lang="ja-JP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 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P(X=1)*(1 - P(X=1))</a:t>
            </a:r>
            <a:r>
              <a:rPr lang="ja-JP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 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= 0.5</a:t>
            </a:r>
            <a:endParaRPr lang="ja-JP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b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</a:br>
            <a:endParaRPr lang="ja-JP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ja-JP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    </a:t>
            </a:r>
            <a:r>
              <a:rPr lang="ja-JP" altLang="zh-CN" sz="1600" b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ja-JP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一个随机事件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Y 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，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P(Y=0) = 0.1 ,P(Y=1)=0.9</a:t>
            </a:r>
            <a:endParaRPr lang="ja-JP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ja-JP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     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那么基尼不纯度就为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P(Y=0)*(1 - P(Y=0)) + </a:t>
            </a:r>
            <a:r>
              <a:rPr lang="ja-JP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 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P(Y=1)*(1 - P(Y=1))</a:t>
            </a:r>
            <a:r>
              <a:rPr lang="ja-JP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 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= 0.18</a:t>
            </a:r>
            <a:endParaRPr lang="ja-JP" altLang="zh-CN" sz="1200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ja-JP" altLang="zh-CN" sz="16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     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很明显 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X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比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Y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更混乱，因为两个都为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0.5 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很难判断哪个发生。而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Y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就确定得多，</a:t>
            </a:r>
            <a:r>
              <a:rPr lang="ja-JP" altLang="zh-CN" sz="1600" dirty="0">
                <a:solidFill>
                  <a:srgbClr val="000000"/>
                </a:solidFill>
                <a:latin typeface="Microsoft YaHei" panose="020B0503020204020204" pitchFamily="34" charset="-122"/>
                <a:ea typeface="宋体" panose="02010600030101010101" pitchFamily="2" charset="-122"/>
              </a:rPr>
              <a:t>Y=0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发生的概率很大。而基尼不纯度也就越小。</a:t>
            </a:r>
            <a:endParaRPr lang="zh-CN" altLang="ja-JP" sz="1200" dirty="0">
              <a:latin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  <a:defRPr/>
            </a:pPr>
            <a:r>
              <a:rPr lang="zh-CN" altLang="ja-JP" sz="1600" dirty="0">
                <a:solidFill>
                  <a:srgbClr val="000000"/>
                </a:solidFill>
                <a:latin typeface="Arial" panose="020B0604020202020204" pitchFamily="34" charset="0"/>
              </a:rPr>
              <a:t>    </a:t>
            </a:r>
            <a:r>
              <a:rPr lang="zh-CN" altLang="ja-JP" sz="1600" dirty="0">
                <a:solidFill>
                  <a:srgbClr val="000000"/>
                </a:solidFill>
                <a:latin typeface="Microsoft YaHei" panose="020B0503020204020204" pitchFamily="34" charset="-122"/>
              </a:rPr>
              <a:t>所以基尼不纯度也可以作为 衡量系统混乱程度的 标准</a:t>
            </a:r>
            <a:endParaRPr lang="zh-CN" altLang="ja-JP" sz="3600" dirty="0">
              <a:latin typeface="Arial" panose="020B0604020202020204" pitchFamily="34" charset="0"/>
            </a:endParaRPr>
          </a:p>
          <a:p>
            <a:pPr>
              <a:defRPr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24502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タイトル 1">
            <a:extLst>
              <a:ext uri="{FF2B5EF4-FFF2-40B4-BE49-F238E27FC236}">
                <a16:creationId xmlns:a16="http://schemas.microsoft.com/office/drawing/2014/main" id="{5BEA8144-8C22-49D9-94D8-463CBBFA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7283" name="コンテンツ プレースホルダー 2">
            <a:extLst>
              <a:ext uri="{FF2B5EF4-FFF2-40B4-BE49-F238E27FC236}">
                <a16:creationId xmlns:a16="http://schemas.microsoft.com/office/drawing/2014/main" id="{C6BAFB4D-1483-427C-B372-BB9746B50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/>
              <a:t>4:</a:t>
            </a:r>
            <a:r>
              <a:rPr lang="ja-JP" altLang="en-US"/>
              <a:t>树的最大层次</a:t>
            </a:r>
            <a:endParaRPr lang="en-US" altLang="ja-JP"/>
          </a:p>
          <a:p>
            <a:r>
              <a:rPr lang="en-US" altLang="ja-JP"/>
              <a:t>100:</a:t>
            </a:r>
            <a:r>
              <a:rPr lang="zh-CN" altLang="en-US"/>
              <a:t>桶数，也称为特征最大装箱数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8562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1306</Words>
  <Application>Microsoft Office PowerPoint</Application>
  <PresentationFormat>ワイド画面</PresentationFormat>
  <Paragraphs>165</Paragraphs>
  <Slides>67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11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67</vt:i4>
      </vt:variant>
    </vt:vector>
  </HeadingPairs>
  <TitlesOfParts>
    <vt:vector size="79" baseType="lpstr">
      <vt:lpstr>Courier New!important</vt:lpstr>
      <vt:lpstr>等线</vt:lpstr>
      <vt:lpstr>等线 Light</vt:lpstr>
      <vt:lpstr>DengXian 本文</vt:lpstr>
      <vt:lpstr>MathJax_Main-Web</vt:lpstr>
      <vt:lpstr>MathJax_Math-Web</vt:lpstr>
      <vt:lpstr>Microsoft YaHei</vt:lpstr>
      <vt:lpstr>宋体</vt:lpstr>
      <vt:lpstr>游ゴシック</vt:lpstr>
      <vt:lpstr>游ゴシック Light</vt:lpstr>
      <vt:lpstr>Arial</vt:lpstr>
      <vt:lpstr>Office テーマ</vt:lpstr>
      <vt:lpstr>机器学习算法解析与混搭实验</vt:lpstr>
      <vt:lpstr>讲座内容的设计思路</vt:lpstr>
      <vt:lpstr>讲座的目的</vt:lpstr>
      <vt:lpstr>PowerPoint プレゼンテーション</vt:lpstr>
      <vt:lpstr>PowerPoint プレゼンテーション</vt:lpstr>
      <vt:lpstr>随机决策森林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结果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本期讲座内容</vt:lpstr>
      <vt:lpstr>机器学习所处的位置-AI相关发展状况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常见问题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算法解析与实验</vt:lpstr>
      <vt:lpstr>CNN回顾</vt:lpstr>
      <vt:lpstr>ALS-WR</vt:lpstr>
      <vt:lpstr>PowerPoint プレゼンテーション</vt:lpstr>
      <vt:lpstr>问题与解决过程的描述</vt:lpstr>
      <vt:lpstr>矩阵表达式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例: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利用超参数，模拟预训练出filter大小？</vt:lpstr>
      <vt:lpstr>PowerPoint プレゼンテーション</vt:lpstr>
      <vt:lpstr>PowerPoint プレゼンテーション</vt:lpstr>
      <vt:lpstr>IOT项目的前期准备-异常预测建模设想 </vt:lpstr>
      <vt:lpstr>基于K均值聚类的网络流量异常检测</vt:lpstr>
      <vt:lpstr>PowerPoint プレゼンテーション</vt:lpstr>
      <vt:lpstr>几个有用的参考链接</vt:lpstr>
      <vt:lpstr>PowerPoint プレゼンテーション</vt:lpstr>
      <vt:lpstr>PowerPoint プレゼンテーション</vt:lpstr>
    </vt:vector>
  </TitlesOfParts>
  <Company>SCSK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机器学习算法解析与混搭实验</dc:title>
  <dc:creator>李騫</dc:creator>
  <cp:lastModifiedBy>qian li</cp:lastModifiedBy>
  <cp:revision>20</cp:revision>
  <dcterms:created xsi:type="dcterms:W3CDTF">2017-06-28T08:52:32Z</dcterms:created>
  <dcterms:modified xsi:type="dcterms:W3CDTF">2017-07-02T15:06:04Z</dcterms:modified>
</cp:coreProperties>
</file>